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888" r:id="rId2"/>
    <p:sldMasterId id="2147483924" r:id="rId3"/>
    <p:sldMasterId id="2147483936" r:id="rId4"/>
  </p:sldMasterIdLst>
  <p:notesMasterIdLst>
    <p:notesMasterId r:id="rId108"/>
  </p:notesMasterIdLst>
  <p:sldIdLst>
    <p:sldId id="733" r:id="rId5"/>
    <p:sldId id="794" r:id="rId6"/>
    <p:sldId id="865" r:id="rId7"/>
    <p:sldId id="786" r:id="rId8"/>
    <p:sldId id="795" r:id="rId9"/>
    <p:sldId id="796" r:id="rId10"/>
    <p:sldId id="797" r:id="rId11"/>
    <p:sldId id="798" r:id="rId12"/>
    <p:sldId id="799" r:id="rId13"/>
    <p:sldId id="800" r:id="rId14"/>
    <p:sldId id="801" r:id="rId15"/>
    <p:sldId id="802" r:id="rId16"/>
    <p:sldId id="803" r:id="rId17"/>
    <p:sldId id="804" r:id="rId18"/>
    <p:sldId id="805" r:id="rId19"/>
    <p:sldId id="806" r:id="rId20"/>
    <p:sldId id="807" r:id="rId21"/>
    <p:sldId id="808" r:id="rId22"/>
    <p:sldId id="809" r:id="rId23"/>
    <p:sldId id="810" r:id="rId24"/>
    <p:sldId id="811" r:id="rId25"/>
    <p:sldId id="812" r:id="rId26"/>
    <p:sldId id="813" r:id="rId27"/>
    <p:sldId id="814" r:id="rId28"/>
    <p:sldId id="815" r:id="rId29"/>
    <p:sldId id="816" r:id="rId30"/>
    <p:sldId id="817" r:id="rId31"/>
    <p:sldId id="818" r:id="rId32"/>
    <p:sldId id="819" r:id="rId33"/>
    <p:sldId id="820" r:id="rId34"/>
    <p:sldId id="821" r:id="rId35"/>
    <p:sldId id="822" r:id="rId36"/>
    <p:sldId id="823" r:id="rId37"/>
    <p:sldId id="824" r:id="rId38"/>
    <p:sldId id="825" r:id="rId39"/>
    <p:sldId id="826" r:id="rId40"/>
    <p:sldId id="827" r:id="rId41"/>
    <p:sldId id="828" r:id="rId42"/>
    <p:sldId id="830" r:id="rId43"/>
    <p:sldId id="829" r:id="rId44"/>
    <p:sldId id="831" r:id="rId45"/>
    <p:sldId id="832" r:id="rId46"/>
    <p:sldId id="833" r:id="rId47"/>
    <p:sldId id="834" r:id="rId48"/>
    <p:sldId id="835" r:id="rId49"/>
    <p:sldId id="836" r:id="rId50"/>
    <p:sldId id="837" r:id="rId51"/>
    <p:sldId id="838" r:id="rId52"/>
    <p:sldId id="839" r:id="rId53"/>
    <p:sldId id="840" r:id="rId54"/>
    <p:sldId id="841" r:id="rId55"/>
    <p:sldId id="842" r:id="rId56"/>
    <p:sldId id="843" r:id="rId57"/>
    <p:sldId id="844" r:id="rId58"/>
    <p:sldId id="845" r:id="rId59"/>
    <p:sldId id="846" r:id="rId60"/>
    <p:sldId id="847" r:id="rId61"/>
    <p:sldId id="848" r:id="rId62"/>
    <p:sldId id="849" r:id="rId63"/>
    <p:sldId id="850" r:id="rId64"/>
    <p:sldId id="877" r:id="rId65"/>
    <p:sldId id="851" r:id="rId66"/>
    <p:sldId id="852" r:id="rId67"/>
    <p:sldId id="853" r:id="rId68"/>
    <p:sldId id="878" r:id="rId69"/>
    <p:sldId id="879" r:id="rId70"/>
    <p:sldId id="880" r:id="rId71"/>
    <p:sldId id="883" r:id="rId72"/>
    <p:sldId id="882" r:id="rId73"/>
    <p:sldId id="884" r:id="rId74"/>
    <p:sldId id="881" r:id="rId75"/>
    <p:sldId id="885" r:id="rId76"/>
    <p:sldId id="886" r:id="rId77"/>
    <p:sldId id="887" r:id="rId78"/>
    <p:sldId id="888" r:id="rId79"/>
    <p:sldId id="889" r:id="rId80"/>
    <p:sldId id="890" r:id="rId81"/>
    <p:sldId id="891" r:id="rId82"/>
    <p:sldId id="855" r:id="rId83"/>
    <p:sldId id="856" r:id="rId84"/>
    <p:sldId id="857" r:id="rId85"/>
    <p:sldId id="858" r:id="rId86"/>
    <p:sldId id="859" r:id="rId87"/>
    <p:sldId id="860" r:id="rId88"/>
    <p:sldId id="861" r:id="rId89"/>
    <p:sldId id="862" r:id="rId90"/>
    <p:sldId id="863" r:id="rId91"/>
    <p:sldId id="864" r:id="rId92"/>
    <p:sldId id="892" r:id="rId93"/>
    <p:sldId id="866" r:id="rId94"/>
    <p:sldId id="867" r:id="rId95"/>
    <p:sldId id="869" r:id="rId96"/>
    <p:sldId id="870" r:id="rId97"/>
    <p:sldId id="871" r:id="rId98"/>
    <p:sldId id="872" r:id="rId99"/>
    <p:sldId id="873" r:id="rId100"/>
    <p:sldId id="874" r:id="rId101"/>
    <p:sldId id="875" r:id="rId102"/>
    <p:sldId id="876" r:id="rId103"/>
    <p:sldId id="893" r:id="rId104"/>
    <p:sldId id="895" r:id="rId105"/>
    <p:sldId id="894" r:id="rId106"/>
    <p:sldId id="868" r:id="rId107"/>
  </p:sldIdLst>
  <p:sldSz cx="12192000" cy="6858000"/>
  <p:notesSz cx="6858000" cy="9144000"/>
  <p:custDataLst>
    <p:tags r:id="rId109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" initials="A" lastIdx="2" clrIdx="0">
    <p:extLst>
      <p:ext uri="{19B8F6BF-5375-455C-9EA6-DF929625EA0E}">
        <p15:presenceInfo xmlns:p15="http://schemas.microsoft.com/office/powerpoint/2012/main" userId="Alexan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ED7"/>
    <a:srgbClr val="FF5555"/>
    <a:srgbClr val="F0EACD"/>
    <a:srgbClr val="EEEEF7"/>
    <a:srgbClr val="70732E"/>
    <a:srgbClr val="F1ECE0"/>
    <a:srgbClr val="D1C7BE"/>
    <a:srgbClr val="637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3883" autoAdjust="0"/>
  </p:normalViewPr>
  <p:slideViewPr>
    <p:cSldViewPr>
      <p:cViewPr>
        <p:scale>
          <a:sx n="100" d="100"/>
          <a:sy n="100" d="100"/>
        </p:scale>
        <p:origin x="-72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gs" Target="tags/tag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E29CD-DFFE-4B5B-8905-980ED44A5828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A5B5A-6157-4C6B-81CD-B2369B36DEB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83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144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83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09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93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865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205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180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882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59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46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159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36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382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24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032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110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329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091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983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415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3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11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03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239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197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401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8141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19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78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 userDrawn="1">
          <p15:clr>
            <a:srgbClr val="FBAE40"/>
          </p15:clr>
        </p15:guide>
        <p15:guide id="2" pos="697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709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6" orient="horz" pos="1298" userDrawn="1">
          <p15:clr>
            <a:srgbClr val="FBAE40"/>
          </p15:clr>
        </p15:guide>
        <p15:guide id="7" orient="horz" pos="3022" userDrawn="1">
          <p15:clr>
            <a:srgbClr val="FBAE40"/>
          </p15:clr>
        </p15:guide>
        <p15:guide id="8" orient="horz" pos="216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443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9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080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5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9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7049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9204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0999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060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164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65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6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34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8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83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85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68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1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08.04.2025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30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ollective Intelligence, AI, and Innovation">
            <a:extLst>
              <a:ext uri="{FF2B5EF4-FFF2-40B4-BE49-F238E27FC236}">
                <a16:creationId xmlns:a16="http://schemas.microsoft.com/office/drawing/2014/main" id="{C2C9FAC3-B670-4F52-8E08-249570459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/>
          <a:stretch/>
        </p:blipFill>
        <p:spPr bwMode="auto">
          <a:xfrm>
            <a:off x="-9713" y="-879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082A3D-1188-4177-B332-EDE3B18673B6}"/>
              </a:ext>
            </a:extLst>
          </p:cNvPr>
          <p:cNvSpPr/>
          <p:nvPr/>
        </p:nvSpPr>
        <p:spPr>
          <a:xfrm>
            <a:off x="-19426" y="-880"/>
            <a:ext cx="12201713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2210" y="2073896"/>
            <a:ext cx="8338166" cy="17871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000" b="1" spc="100" dirty="0">
                <a:solidFill>
                  <a:srgbClr val="3D4ED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Минимальное остовное дерево</a:t>
            </a:r>
          </a:p>
        </p:txBody>
      </p:sp>
    </p:spTree>
    <p:extLst>
      <p:ext uri="{BB962C8B-B14F-4D97-AF65-F5344CB8AC3E}">
        <p14:creationId xmlns:p14="http://schemas.microsoft.com/office/powerpoint/2010/main" val="1564278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Минимальное остовное дерево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Задача. 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Найти такое остовное дерево этого графа, которое бы обладало наименьшим весом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(т.е. суммой весов рёбер) из всех возможных.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Такое поддерево называется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минимальным</a:t>
            </a:r>
            <a:b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остовным деревом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6911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Прямоугольная задача Штейнера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07603299-7D72-4EDF-8AB9-8B9CB9D5886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17D9719-28F5-483E-9F55-4FF726482775}"/>
              </a:ext>
            </a:extLst>
          </p:cNvPr>
          <p:cNvSpPr/>
          <p:nvPr/>
        </p:nvSpPr>
        <p:spPr>
          <a:xfrm>
            <a:off x="4223792" y="384504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7CA1DF8-3B9B-4ACE-BF73-D34D6C2F3361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A8B462D-A6B1-4D64-9A8A-D978A05DB054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702E0F5-888E-4EBA-BCAB-3285F4385494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D83072-E697-40F2-81D7-2C2896C23084}"/>
                  </a:ext>
                </a:extLst>
              </p:cNvPr>
              <p:cNvSpPr txBox="1"/>
              <p:nvPr/>
            </p:nvSpPr>
            <p:spPr>
              <a:xfrm>
                <a:off x="6369945" y="239159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D83072-E697-40F2-81D7-2C2896C23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945" y="2391596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D931F-A5BB-441D-92A9-830BB3DF6F48}"/>
                  </a:ext>
                </a:extLst>
              </p:cNvPr>
              <p:cNvSpPr txBox="1"/>
              <p:nvPr/>
            </p:nvSpPr>
            <p:spPr>
              <a:xfrm>
                <a:off x="3803084" y="3883315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D931F-A5BB-441D-92A9-830BB3DF6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084" y="3883315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22EC70-32AE-4A99-82B6-A2DB90E9B10C}"/>
                  </a:ext>
                </a:extLst>
              </p:cNvPr>
              <p:cNvSpPr txBox="1"/>
              <p:nvPr/>
            </p:nvSpPr>
            <p:spPr>
              <a:xfrm>
                <a:off x="4406172" y="514285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22EC70-32AE-4A99-82B6-A2DB90E9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172" y="5142858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A0E0AA-D5E0-45BC-97C8-119EC7BA83BE}"/>
                  </a:ext>
                </a:extLst>
              </p:cNvPr>
              <p:cNvSpPr txBox="1"/>
              <p:nvPr/>
            </p:nvSpPr>
            <p:spPr>
              <a:xfrm>
                <a:off x="7675801" y="4422183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A0E0AA-D5E0-45BC-97C8-119EC7BA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01" y="4422183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F48AC2-6E74-4A53-A9C7-97A57C4C58E7}"/>
                  </a:ext>
                </a:extLst>
              </p:cNvPr>
              <p:cNvSpPr txBox="1"/>
              <p:nvPr/>
            </p:nvSpPr>
            <p:spPr>
              <a:xfrm>
                <a:off x="8582335" y="3299105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F48AC2-6E74-4A53-A9C7-97A57C4C5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335" y="3299105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7044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Прямоугольная задача Штейнера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07603299-7D72-4EDF-8AB9-8B9CB9D5886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17D9719-28F5-483E-9F55-4FF726482775}"/>
              </a:ext>
            </a:extLst>
          </p:cNvPr>
          <p:cNvSpPr/>
          <p:nvPr/>
        </p:nvSpPr>
        <p:spPr>
          <a:xfrm>
            <a:off x="4223792" y="384504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7CA1DF8-3B9B-4ACE-BF73-D34D6C2F3361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A8B462D-A6B1-4D64-9A8A-D978A05DB054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702E0F5-888E-4EBA-BCAB-3285F4385494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1510512-9057-4D75-B7A6-3139B7A91F42}"/>
              </a:ext>
            </a:extLst>
          </p:cNvPr>
          <p:cNvCxnSpPr>
            <a:cxnSpLocks/>
          </p:cNvCxnSpPr>
          <p:nvPr/>
        </p:nvCxnSpPr>
        <p:spPr>
          <a:xfrm>
            <a:off x="2423592" y="2977986"/>
            <a:ext cx="7344816" cy="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85494D4-3E96-4750-B13B-84CB2A22570B}"/>
              </a:ext>
            </a:extLst>
          </p:cNvPr>
          <p:cNvCxnSpPr>
            <a:cxnSpLocks/>
          </p:cNvCxnSpPr>
          <p:nvPr/>
        </p:nvCxnSpPr>
        <p:spPr>
          <a:xfrm>
            <a:off x="2423592" y="3352315"/>
            <a:ext cx="7344816" cy="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04121F2-2437-4DEE-A167-030126B24650}"/>
              </a:ext>
            </a:extLst>
          </p:cNvPr>
          <p:cNvCxnSpPr>
            <a:cxnSpLocks/>
          </p:cNvCxnSpPr>
          <p:nvPr/>
        </p:nvCxnSpPr>
        <p:spPr>
          <a:xfrm>
            <a:off x="2423592" y="4449572"/>
            <a:ext cx="7344816" cy="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76EB52E-3049-4EBB-A400-143FE2DECC94}"/>
              </a:ext>
            </a:extLst>
          </p:cNvPr>
          <p:cNvCxnSpPr>
            <a:cxnSpLocks/>
          </p:cNvCxnSpPr>
          <p:nvPr/>
        </p:nvCxnSpPr>
        <p:spPr>
          <a:xfrm>
            <a:off x="2423592" y="5182085"/>
            <a:ext cx="7344816" cy="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CDF83D9-4D0D-4E05-A153-A22666534AFB}"/>
              </a:ext>
            </a:extLst>
          </p:cNvPr>
          <p:cNvCxnSpPr>
            <a:cxnSpLocks/>
          </p:cNvCxnSpPr>
          <p:nvPr/>
        </p:nvCxnSpPr>
        <p:spPr>
          <a:xfrm>
            <a:off x="2423592" y="3933056"/>
            <a:ext cx="7344816" cy="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C891B646-1701-4DE1-AD7F-7CF571FAD82E}"/>
              </a:ext>
            </a:extLst>
          </p:cNvPr>
          <p:cNvCxnSpPr>
            <a:cxnSpLocks/>
          </p:cNvCxnSpPr>
          <p:nvPr/>
        </p:nvCxnSpPr>
        <p:spPr>
          <a:xfrm flipV="1">
            <a:off x="4308137" y="2068524"/>
            <a:ext cx="0" cy="3672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5241A779-EB03-49D7-B87C-37A371B8055D}"/>
              </a:ext>
            </a:extLst>
          </p:cNvPr>
          <p:cNvCxnSpPr>
            <a:cxnSpLocks/>
          </p:cNvCxnSpPr>
          <p:nvPr/>
        </p:nvCxnSpPr>
        <p:spPr>
          <a:xfrm flipV="1">
            <a:off x="6366040" y="2056378"/>
            <a:ext cx="0" cy="3672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3F5B2389-13DE-4E1F-B756-8E8AD5677282}"/>
              </a:ext>
            </a:extLst>
          </p:cNvPr>
          <p:cNvCxnSpPr>
            <a:cxnSpLocks/>
          </p:cNvCxnSpPr>
          <p:nvPr/>
        </p:nvCxnSpPr>
        <p:spPr>
          <a:xfrm flipV="1">
            <a:off x="4817848" y="2068524"/>
            <a:ext cx="0" cy="3672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BFC0ADAE-95DA-4817-8AC6-100016426422}"/>
              </a:ext>
            </a:extLst>
          </p:cNvPr>
          <p:cNvCxnSpPr>
            <a:cxnSpLocks/>
          </p:cNvCxnSpPr>
          <p:nvPr/>
        </p:nvCxnSpPr>
        <p:spPr>
          <a:xfrm flipV="1">
            <a:off x="8565304" y="2060848"/>
            <a:ext cx="0" cy="3672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8EBEA92-C4D3-4EE2-B58B-C74756E711D8}"/>
              </a:ext>
            </a:extLst>
          </p:cNvPr>
          <p:cNvCxnSpPr>
            <a:cxnSpLocks/>
          </p:cNvCxnSpPr>
          <p:nvPr/>
        </p:nvCxnSpPr>
        <p:spPr>
          <a:xfrm flipV="1">
            <a:off x="8147690" y="2060848"/>
            <a:ext cx="0" cy="3672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D83072-E697-40F2-81D7-2C2896C23084}"/>
                  </a:ext>
                </a:extLst>
              </p:cNvPr>
              <p:cNvSpPr txBox="1"/>
              <p:nvPr/>
            </p:nvSpPr>
            <p:spPr>
              <a:xfrm>
                <a:off x="6369945" y="239159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ED83072-E697-40F2-81D7-2C2896C23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945" y="2391596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D931F-A5BB-441D-92A9-830BB3DF6F48}"/>
                  </a:ext>
                </a:extLst>
              </p:cNvPr>
              <p:cNvSpPr txBox="1"/>
              <p:nvPr/>
            </p:nvSpPr>
            <p:spPr>
              <a:xfrm>
                <a:off x="3803084" y="3883315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DD931F-A5BB-441D-92A9-830BB3DF6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084" y="3883315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22EC70-32AE-4A99-82B6-A2DB90E9B10C}"/>
                  </a:ext>
                </a:extLst>
              </p:cNvPr>
              <p:cNvSpPr txBox="1"/>
              <p:nvPr/>
            </p:nvSpPr>
            <p:spPr>
              <a:xfrm>
                <a:off x="4406172" y="514285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22EC70-32AE-4A99-82B6-A2DB90E9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172" y="5142858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A0E0AA-D5E0-45BC-97C8-119EC7BA83BE}"/>
                  </a:ext>
                </a:extLst>
              </p:cNvPr>
              <p:cNvSpPr txBox="1"/>
              <p:nvPr/>
            </p:nvSpPr>
            <p:spPr>
              <a:xfrm>
                <a:off x="7675801" y="4422183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A0E0AA-D5E0-45BC-97C8-119EC7BA8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01" y="4422183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F48AC2-6E74-4A53-A9C7-97A57C4C58E7}"/>
                  </a:ext>
                </a:extLst>
              </p:cNvPr>
              <p:cNvSpPr txBox="1"/>
              <p:nvPr/>
            </p:nvSpPr>
            <p:spPr>
              <a:xfrm>
                <a:off x="8582335" y="3299105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EF48AC2-6E74-4A53-A9C7-97A57C4C5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335" y="3299105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6297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Прямоугольная задача Штейнера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07603299-7D72-4EDF-8AB9-8B9CB9D58861}"/>
              </a:ext>
            </a:extLst>
          </p:cNvPr>
          <p:cNvSpPr/>
          <p:nvPr/>
        </p:nvSpPr>
        <p:spPr>
          <a:xfrm>
            <a:off x="8478386" y="326545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17D9719-28F5-483E-9F55-4FF726482775}"/>
              </a:ext>
            </a:extLst>
          </p:cNvPr>
          <p:cNvSpPr/>
          <p:nvPr/>
        </p:nvSpPr>
        <p:spPr>
          <a:xfrm>
            <a:off x="4219690" y="38509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7CA1DF8-3B9B-4ACE-BF73-D34D6C2F3361}"/>
              </a:ext>
            </a:extLst>
          </p:cNvPr>
          <p:cNvSpPr/>
          <p:nvPr/>
        </p:nvSpPr>
        <p:spPr>
          <a:xfrm>
            <a:off x="4729989" y="509642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A8B462D-A6B1-4D64-9A8A-D978A05DB054}"/>
              </a:ext>
            </a:extLst>
          </p:cNvPr>
          <p:cNvSpPr/>
          <p:nvPr/>
        </p:nvSpPr>
        <p:spPr>
          <a:xfrm>
            <a:off x="8058462" y="436359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8F2A18-0DFB-421B-9B0C-7462E86B3CD0}"/>
                  </a:ext>
                </a:extLst>
              </p:cNvPr>
              <p:cNvSpPr txBox="1"/>
              <p:nvPr/>
            </p:nvSpPr>
            <p:spPr>
              <a:xfrm>
                <a:off x="6369945" y="239159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8F2A18-0DFB-421B-9B0C-7462E86B3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945" y="2391596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B87A46-FA10-443A-B2C7-7D29689F785A}"/>
                  </a:ext>
                </a:extLst>
              </p:cNvPr>
              <p:cNvSpPr txBox="1"/>
              <p:nvPr/>
            </p:nvSpPr>
            <p:spPr>
              <a:xfrm>
                <a:off x="3803084" y="3883315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B87A46-FA10-443A-B2C7-7D29689F7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084" y="3883315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5E75A3-A5FF-430E-A36A-943345F94C2E}"/>
                  </a:ext>
                </a:extLst>
              </p:cNvPr>
              <p:cNvSpPr txBox="1"/>
              <p:nvPr/>
            </p:nvSpPr>
            <p:spPr>
              <a:xfrm>
                <a:off x="4406172" y="514285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5E75A3-A5FF-430E-A36A-943345F94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172" y="5142858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CDA106-9FC9-44C0-8FC3-FF02997AF56F}"/>
                  </a:ext>
                </a:extLst>
              </p:cNvPr>
              <p:cNvSpPr txBox="1"/>
              <p:nvPr/>
            </p:nvSpPr>
            <p:spPr>
              <a:xfrm>
                <a:off x="8582335" y="3299105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CDA106-9FC9-44C0-8FC3-FF02997AF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335" y="3299105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>
            <a:extLst>
              <a:ext uri="{FF2B5EF4-FFF2-40B4-BE49-F238E27FC236}">
                <a16:creationId xmlns:a16="http://schemas.microsoft.com/office/drawing/2014/main" id="{3702E0F5-888E-4EBA-BCAB-3285F4385494}"/>
              </a:ext>
            </a:extLst>
          </p:cNvPr>
          <p:cNvSpPr/>
          <p:nvPr/>
        </p:nvSpPr>
        <p:spPr>
          <a:xfrm>
            <a:off x="6280729" y="285293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82573B-7483-47CF-AC16-009CB9E0E314}"/>
                  </a:ext>
                </a:extLst>
              </p:cNvPr>
              <p:cNvSpPr txBox="1"/>
              <p:nvPr/>
            </p:nvSpPr>
            <p:spPr>
              <a:xfrm>
                <a:off x="7675801" y="4422183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82573B-7483-47CF-AC16-009CB9E0E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01" y="4422183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1510512-9057-4D75-B7A6-3139B7A91F42}"/>
              </a:ext>
            </a:extLst>
          </p:cNvPr>
          <p:cNvCxnSpPr>
            <a:cxnSpLocks/>
          </p:cNvCxnSpPr>
          <p:nvPr/>
        </p:nvCxnSpPr>
        <p:spPr>
          <a:xfrm>
            <a:off x="2423592" y="2942936"/>
            <a:ext cx="7344816" cy="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85494D4-3E96-4750-B13B-84CB2A22570B}"/>
              </a:ext>
            </a:extLst>
          </p:cNvPr>
          <p:cNvCxnSpPr>
            <a:cxnSpLocks/>
          </p:cNvCxnSpPr>
          <p:nvPr/>
        </p:nvCxnSpPr>
        <p:spPr>
          <a:xfrm>
            <a:off x="2423592" y="3355456"/>
            <a:ext cx="7344816" cy="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04121F2-2437-4DEE-A167-030126B24650}"/>
              </a:ext>
            </a:extLst>
          </p:cNvPr>
          <p:cNvCxnSpPr>
            <a:cxnSpLocks/>
          </p:cNvCxnSpPr>
          <p:nvPr/>
        </p:nvCxnSpPr>
        <p:spPr>
          <a:xfrm>
            <a:off x="2423592" y="4453593"/>
            <a:ext cx="7344816" cy="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976EB52E-3049-4EBB-A400-143FE2DECC94}"/>
              </a:ext>
            </a:extLst>
          </p:cNvPr>
          <p:cNvCxnSpPr>
            <a:cxnSpLocks/>
          </p:cNvCxnSpPr>
          <p:nvPr/>
        </p:nvCxnSpPr>
        <p:spPr>
          <a:xfrm>
            <a:off x="2423592" y="5186426"/>
            <a:ext cx="7344816" cy="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CDF83D9-4D0D-4E05-A153-A22666534AFB}"/>
              </a:ext>
            </a:extLst>
          </p:cNvPr>
          <p:cNvCxnSpPr>
            <a:cxnSpLocks/>
          </p:cNvCxnSpPr>
          <p:nvPr/>
        </p:nvCxnSpPr>
        <p:spPr>
          <a:xfrm>
            <a:off x="2423592" y="3940924"/>
            <a:ext cx="7344816" cy="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C891B646-1701-4DE1-AD7F-7CF571FAD82E}"/>
              </a:ext>
            </a:extLst>
          </p:cNvPr>
          <p:cNvCxnSpPr>
            <a:cxnSpLocks/>
          </p:cNvCxnSpPr>
          <p:nvPr/>
        </p:nvCxnSpPr>
        <p:spPr>
          <a:xfrm flipV="1">
            <a:off x="4309690" y="2068524"/>
            <a:ext cx="0" cy="3672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5241A779-EB03-49D7-B87C-37A371B8055D}"/>
              </a:ext>
            </a:extLst>
          </p:cNvPr>
          <p:cNvCxnSpPr>
            <a:cxnSpLocks/>
          </p:cNvCxnSpPr>
          <p:nvPr/>
        </p:nvCxnSpPr>
        <p:spPr>
          <a:xfrm flipV="1">
            <a:off x="6370729" y="2056378"/>
            <a:ext cx="0" cy="3672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3F5B2389-13DE-4E1F-B756-8E8AD5677282}"/>
              </a:ext>
            </a:extLst>
          </p:cNvPr>
          <p:cNvCxnSpPr>
            <a:cxnSpLocks/>
          </p:cNvCxnSpPr>
          <p:nvPr/>
        </p:nvCxnSpPr>
        <p:spPr>
          <a:xfrm flipV="1">
            <a:off x="4817848" y="2068524"/>
            <a:ext cx="0" cy="3672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BFC0ADAE-95DA-4817-8AC6-100016426422}"/>
              </a:ext>
            </a:extLst>
          </p:cNvPr>
          <p:cNvCxnSpPr>
            <a:cxnSpLocks/>
          </p:cNvCxnSpPr>
          <p:nvPr/>
        </p:nvCxnSpPr>
        <p:spPr>
          <a:xfrm flipV="1">
            <a:off x="8568386" y="2080445"/>
            <a:ext cx="0" cy="3672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8EBEA92-C4D3-4EE2-B58B-C74756E711D8}"/>
              </a:ext>
            </a:extLst>
          </p:cNvPr>
          <p:cNvCxnSpPr>
            <a:cxnSpLocks/>
          </p:cNvCxnSpPr>
          <p:nvPr/>
        </p:nvCxnSpPr>
        <p:spPr>
          <a:xfrm flipV="1">
            <a:off x="8148462" y="2060848"/>
            <a:ext cx="0" cy="3672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Овал 22">
            <a:extLst>
              <a:ext uri="{FF2B5EF4-FFF2-40B4-BE49-F238E27FC236}">
                <a16:creationId xmlns:a16="http://schemas.microsoft.com/office/drawing/2014/main" id="{0DB5C31E-5D51-4B34-A916-17E561B57AD0}"/>
              </a:ext>
            </a:extLst>
          </p:cNvPr>
          <p:cNvSpPr/>
          <p:nvPr/>
        </p:nvSpPr>
        <p:spPr>
          <a:xfrm>
            <a:off x="4219690" y="285293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0A927A56-7079-4630-9778-44626E9E2646}"/>
              </a:ext>
            </a:extLst>
          </p:cNvPr>
          <p:cNvSpPr/>
          <p:nvPr/>
        </p:nvSpPr>
        <p:spPr>
          <a:xfrm>
            <a:off x="4729989" y="285293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A7F4E447-750C-4DC0-A81C-D758210441D5}"/>
              </a:ext>
            </a:extLst>
          </p:cNvPr>
          <p:cNvSpPr/>
          <p:nvPr/>
        </p:nvSpPr>
        <p:spPr>
          <a:xfrm>
            <a:off x="4219690" y="326545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DD54A86-FB01-47A4-85A6-BABC50800500}"/>
              </a:ext>
            </a:extLst>
          </p:cNvPr>
          <p:cNvSpPr/>
          <p:nvPr/>
        </p:nvSpPr>
        <p:spPr>
          <a:xfrm>
            <a:off x="4729989" y="326545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6971CC8C-BE01-44F3-A910-155635379D07}"/>
              </a:ext>
            </a:extLst>
          </p:cNvPr>
          <p:cNvSpPr/>
          <p:nvPr/>
        </p:nvSpPr>
        <p:spPr>
          <a:xfrm>
            <a:off x="6280729" y="326545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91D77F5-3C2D-4F88-BA3F-8589CA810D12}"/>
              </a:ext>
            </a:extLst>
          </p:cNvPr>
          <p:cNvSpPr/>
          <p:nvPr/>
        </p:nvSpPr>
        <p:spPr>
          <a:xfrm>
            <a:off x="4729989" y="385092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37D490F-5331-4CD9-B908-549A4502512F}"/>
              </a:ext>
            </a:extLst>
          </p:cNvPr>
          <p:cNvSpPr/>
          <p:nvPr/>
        </p:nvSpPr>
        <p:spPr>
          <a:xfrm>
            <a:off x="6280729" y="385092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94EE4645-DCCC-4F05-A0E5-6D119D23589D}"/>
              </a:ext>
            </a:extLst>
          </p:cNvPr>
          <p:cNvSpPr/>
          <p:nvPr/>
        </p:nvSpPr>
        <p:spPr>
          <a:xfrm>
            <a:off x="4219690" y="436359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F325AAB5-A3BC-40D4-92D8-415BBFEE7676}"/>
              </a:ext>
            </a:extLst>
          </p:cNvPr>
          <p:cNvSpPr/>
          <p:nvPr/>
        </p:nvSpPr>
        <p:spPr>
          <a:xfrm>
            <a:off x="4729989" y="436359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413E88BB-0318-41C4-B79F-E5F4592D6648}"/>
              </a:ext>
            </a:extLst>
          </p:cNvPr>
          <p:cNvSpPr/>
          <p:nvPr/>
        </p:nvSpPr>
        <p:spPr>
          <a:xfrm>
            <a:off x="4219690" y="509642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7B27BFEC-E973-4CF0-989C-CF7C7B045687}"/>
              </a:ext>
            </a:extLst>
          </p:cNvPr>
          <p:cNvSpPr/>
          <p:nvPr/>
        </p:nvSpPr>
        <p:spPr>
          <a:xfrm>
            <a:off x="6280729" y="436359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F59842D8-7A7F-4F4E-A06F-AF96E05D3567}"/>
              </a:ext>
            </a:extLst>
          </p:cNvPr>
          <p:cNvSpPr/>
          <p:nvPr/>
        </p:nvSpPr>
        <p:spPr>
          <a:xfrm>
            <a:off x="6280729" y="509642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D21F5EF9-7919-4A3A-80E7-62F8D6C56505}"/>
              </a:ext>
            </a:extLst>
          </p:cNvPr>
          <p:cNvSpPr/>
          <p:nvPr/>
        </p:nvSpPr>
        <p:spPr>
          <a:xfrm>
            <a:off x="8058462" y="285293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D9BE3202-DF17-4ED5-9FEB-A295C52499E0}"/>
              </a:ext>
            </a:extLst>
          </p:cNvPr>
          <p:cNvSpPr/>
          <p:nvPr/>
        </p:nvSpPr>
        <p:spPr>
          <a:xfrm>
            <a:off x="8058462" y="326545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5FD19BDA-04F7-4B11-9632-FA4DB411CF71}"/>
              </a:ext>
            </a:extLst>
          </p:cNvPr>
          <p:cNvSpPr/>
          <p:nvPr/>
        </p:nvSpPr>
        <p:spPr>
          <a:xfrm>
            <a:off x="8058462" y="385092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E5E0611C-3BF8-4D02-A7F1-42F2819DA617}"/>
              </a:ext>
            </a:extLst>
          </p:cNvPr>
          <p:cNvSpPr/>
          <p:nvPr/>
        </p:nvSpPr>
        <p:spPr>
          <a:xfrm>
            <a:off x="8058462" y="509642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45E59343-C076-478F-A6AE-EB97DE061E60}"/>
              </a:ext>
            </a:extLst>
          </p:cNvPr>
          <p:cNvSpPr/>
          <p:nvPr/>
        </p:nvSpPr>
        <p:spPr>
          <a:xfrm>
            <a:off x="8478386" y="285293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15D0BBE5-A260-49CE-AF52-B66EAC7CDC46}"/>
              </a:ext>
            </a:extLst>
          </p:cNvPr>
          <p:cNvSpPr/>
          <p:nvPr/>
        </p:nvSpPr>
        <p:spPr>
          <a:xfrm>
            <a:off x="8478386" y="385092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0B3F5BD-EA44-424E-AB50-93918ACEC3DF}"/>
              </a:ext>
            </a:extLst>
          </p:cNvPr>
          <p:cNvSpPr/>
          <p:nvPr/>
        </p:nvSpPr>
        <p:spPr>
          <a:xfrm>
            <a:off x="8478386" y="436359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id="{DDA42043-1AF2-4E42-853E-4BDD010D7834}"/>
              </a:ext>
            </a:extLst>
          </p:cNvPr>
          <p:cNvSpPr/>
          <p:nvPr/>
        </p:nvSpPr>
        <p:spPr>
          <a:xfrm>
            <a:off x="8478386" y="5096426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5838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Лабораторная работа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1.[# 100]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плоскости заданы множество </a:t>
                </a:r>
                <a14:m>
                  <m:oMath xmlns:m="http://schemas.openxmlformats.org/officeDocument/2006/math">
                    <m:r>
                      <a:rPr lang="ru-RU" sz="28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точек (терминалы). Найти кратчайшую сеть, соединяющую все терминалы, используя дополнительные вершины –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Штейнера.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blipFill>
                <a:blip r:embed="rId2"/>
                <a:stretch>
                  <a:fillRect l="-1290" t="-3356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10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Свойства минимального дерева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Минимальный остовное дерево уникально, если веса всех рёбер различны. 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противном случае, может существовать несколько минимальных остовных деревьев (конкретные алгоритмы обычно получают один из возможных остовов).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Свойства минимального дерева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Минимальное остовное дерево является также и деревом с минимальным произведением весов рёбер.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Минимальное остовное дерево является также и деревом с минимальным весом самого тяжелого ребра.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Дерево максимального веса ищется аналогично дереву минимального веса.</a:t>
            </a:r>
          </a:p>
        </p:txBody>
      </p:sp>
    </p:spTree>
    <p:extLst>
      <p:ext uri="{BB962C8B-B14F-4D97-AF65-F5344CB8AC3E}">
        <p14:creationId xmlns:p14="http://schemas.microsoft.com/office/powerpoint/2010/main" val="141038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7039" y="2066763"/>
            <a:ext cx="9927836" cy="201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нахождения минимального остовного дерева</a:t>
            </a:r>
          </a:p>
        </p:txBody>
      </p:sp>
    </p:spTree>
    <p:extLst>
      <p:ext uri="{BB962C8B-B14F-4D97-AF65-F5344CB8AC3E}">
        <p14:creationId xmlns:p14="http://schemas.microsoft.com/office/powerpoint/2010/main" val="2416205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Kruskal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1956 г.)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 Краскала изначально помещает каждую вершину в своё дерево, а затем постепенно объединяет эти деревья, объединяя на каждой итерации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два некоторых дерева некоторым ребром.</a:t>
            </a:r>
          </a:p>
        </p:txBody>
      </p:sp>
    </p:spTree>
    <p:extLst>
      <p:ext uri="{BB962C8B-B14F-4D97-AF65-F5344CB8AC3E}">
        <p14:creationId xmlns:p14="http://schemas.microsoft.com/office/powerpoint/2010/main" val="191525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Kruskal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1956 г.)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Перед началом выполнения алгоритма, все рёбра сортируются по весу (в порядке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неубывания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Затем перебираются все рёбра от первого до последнего (в порядке сортировки), и если у текущего ребра его концы принадлежат разным поддеревьям, то эти поддеревья объединяются, а ребро добавляется к ответу.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 окончании перебора всех рёбер все вершины окажутся принадлежащими одному поддереву, и ответ найден.</a:t>
            </a:r>
          </a:p>
        </p:txBody>
      </p:sp>
    </p:spTree>
    <p:extLst>
      <p:ext uri="{BB962C8B-B14F-4D97-AF65-F5344CB8AC3E}">
        <p14:creationId xmlns:p14="http://schemas.microsoft.com/office/powerpoint/2010/main" val="28936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20213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672593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554097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B5B343-DF83-4298-9B9D-F152B8E23CAA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0098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azbyka.ru/art/wp-content/uploads/2023/05/michaelangelo-s-drawing.png">
            <a:extLst>
              <a:ext uri="{FF2B5EF4-FFF2-40B4-BE49-F238E27FC236}">
                <a16:creationId xmlns:a16="http://schemas.microsoft.com/office/drawing/2014/main" id="{DE2E3680-5FC1-48BF-A170-562EEB48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9" y="404664"/>
            <a:ext cx="12192000" cy="568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806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25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2755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70926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28011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23097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69389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 Прима (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R.C. Prim 1957, V. 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Jarnik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1930)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каждом шаге мы добавляем к строящемуся остову минимальное ребро.</a:t>
            </a:r>
          </a:p>
        </p:txBody>
      </p:sp>
    </p:spTree>
    <p:extLst>
      <p:ext uri="{BB962C8B-B14F-4D97-AF65-F5344CB8AC3E}">
        <p14:creationId xmlns:p14="http://schemas.microsoft.com/office/powerpoint/2010/main" val="11275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101854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124505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82238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7039" y="2066763"/>
            <a:ext cx="6114264" cy="201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Определение дерева</a:t>
            </a:r>
          </a:p>
        </p:txBody>
      </p:sp>
    </p:spTree>
    <p:extLst>
      <p:ext uri="{BB962C8B-B14F-4D97-AF65-F5344CB8AC3E}">
        <p14:creationId xmlns:p14="http://schemas.microsoft.com/office/powerpoint/2010/main" val="1399085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843108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733813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231187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512404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77696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329374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365583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762188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Борувки (1926)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Изначально, пусть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– пустое множество ребер (представляющее собой остовный лес, в который каждая вершина входит в качестве отдельного дерева).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384995"/>
              </a:xfrm>
              <a:prstGeom prst="rect">
                <a:avLst/>
              </a:prstGeom>
              <a:blipFill>
                <a:blip r:embed="rId2"/>
                <a:stretch>
                  <a:fillRect l="-1290" t="-4405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60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Борувки (1926)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Пока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не является деревом</a:t>
                </a:r>
              </a:p>
              <a:p>
                <a:pPr marL="442800"/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каждой компоненты связности в подграфе с рёбрами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найдём самое дешёвое ребро, связывающее эту компоненту с некоторой другой компонентой связности.</a:t>
                </a:r>
              </a:p>
              <a:p>
                <a:pPr marL="442800"/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Добавим все найденные рёбра в множество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Полученное множество рёбер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является минимальным остовным деревом входного графа.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blipFill>
                <a:blip r:embed="rId2"/>
                <a:stretch>
                  <a:fillRect l="-1290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79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 эквивалентных определений дерева</a:t>
            </a:r>
          </a:p>
        </p:txBody>
      </p: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050AA4A7-2095-4EE5-B553-FB551DE947E8}"/>
              </a:ext>
            </a:extLst>
          </p:cNvPr>
          <p:cNvGrpSpPr/>
          <p:nvPr/>
        </p:nvGrpSpPr>
        <p:grpSpPr>
          <a:xfrm>
            <a:off x="6773552" y="2505348"/>
            <a:ext cx="3402782" cy="2180792"/>
            <a:chOff x="6770110" y="2060575"/>
            <a:chExt cx="3402782" cy="2180792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FCF910A-E191-4565-996C-318946AF1A07}"/>
                </a:ext>
              </a:extLst>
            </p:cNvPr>
            <p:cNvCxnSpPr>
              <a:cxnSpLocks/>
              <a:stCxn id="50" idx="4"/>
              <a:endCxn id="46" idx="0"/>
            </p:cNvCxnSpPr>
            <p:nvPr/>
          </p:nvCxnSpPr>
          <p:spPr>
            <a:xfrm>
              <a:off x="9354352" y="2240575"/>
              <a:ext cx="0" cy="83675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A88E11BB-7616-4C0A-B21C-1EA99BB73DF0}"/>
                </a:ext>
              </a:extLst>
            </p:cNvPr>
            <p:cNvCxnSpPr>
              <a:cxnSpLocks/>
              <a:stCxn id="50" idx="2"/>
              <a:endCxn id="44" idx="6"/>
            </p:cNvCxnSpPr>
            <p:nvPr/>
          </p:nvCxnSpPr>
          <p:spPr>
            <a:xfrm flipH="1">
              <a:off x="8178192" y="2150575"/>
              <a:ext cx="10861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E2F9102E-B905-4EB3-969E-893D1C463497}"/>
                </a:ext>
              </a:extLst>
            </p:cNvPr>
            <p:cNvCxnSpPr>
              <a:cxnSpLocks/>
              <a:stCxn id="48" idx="4"/>
              <a:endCxn id="49" idx="0"/>
            </p:cNvCxnSpPr>
            <p:nvPr/>
          </p:nvCxnSpPr>
          <p:spPr>
            <a:xfrm>
              <a:off x="6860110" y="3246636"/>
              <a:ext cx="639687" cy="814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A848A7FA-813F-413E-B9BC-BB3C64EEA34A}"/>
                </a:ext>
              </a:extLst>
            </p:cNvPr>
            <p:cNvCxnSpPr>
              <a:cxnSpLocks/>
              <a:stCxn id="46" idx="3"/>
              <a:endCxn id="47" idx="7"/>
            </p:cNvCxnSpPr>
            <p:nvPr/>
          </p:nvCxnSpPr>
          <p:spPr>
            <a:xfrm flipH="1">
              <a:off x="8854985" y="3230968"/>
              <a:ext cx="435727" cy="8567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9D3DDEDD-CDBC-44FE-AB28-2A6707F2B924}"/>
                </a:ext>
              </a:extLst>
            </p:cNvPr>
            <p:cNvCxnSpPr>
              <a:cxnSpLocks/>
              <a:stCxn id="46" idx="5"/>
              <a:endCxn id="45" idx="1"/>
            </p:cNvCxnSpPr>
            <p:nvPr/>
          </p:nvCxnSpPr>
          <p:spPr>
            <a:xfrm>
              <a:off x="9417992" y="3230968"/>
              <a:ext cx="601260" cy="8567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F0CA6B4D-50F2-4B12-B6B6-6BF70BE76A1E}"/>
                </a:ext>
              </a:extLst>
            </p:cNvPr>
            <p:cNvCxnSpPr>
              <a:cxnSpLocks/>
              <a:stCxn id="44" idx="3"/>
              <a:endCxn id="48" idx="7"/>
            </p:cNvCxnSpPr>
            <p:nvPr/>
          </p:nvCxnSpPr>
          <p:spPr>
            <a:xfrm flipH="1">
              <a:off x="6923750" y="2214215"/>
              <a:ext cx="1100802" cy="878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628BC14-4DCF-401D-8D9F-73C6535C5783}"/>
                </a:ext>
              </a:extLst>
            </p:cNvPr>
            <p:cNvSpPr/>
            <p:nvPr/>
          </p:nvSpPr>
          <p:spPr>
            <a:xfrm>
              <a:off x="7998192" y="2060575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9C761C5-C38C-4B9C-BF6A-09E79F763289}"/>
                </a:ext>
              </a:extLst>
            </p:cNvPr>
            <p:cNvSpPr/>
            <p:nvPr/>
          </p:nvSpPr>
          <p:spPr>
            <a:xfrm>
              <a:off x="9992892" y="406136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678D5CED-96AC-48B7-A7E0-0E6AF926A3C9}"/>
                </a:ext>
              </a:extLst>
            </p:cNvPr>
            <p:cNvSpPr/>
            <p:nvPr/>
          </p:nvSpPr>
          <p:spPr>
            <a:xfrm>
              <a:off x="9264352" y="3077328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0503E8A-3274-4099-93A2-4DA306DA0053}"/>
                </a:ext>
              </a:extLst>
            </p:cNvPr>
            <p:cNvSpPr/>
            <p:nvPr/>
          </p:nvSpPr>
          <p:spPr>
            <a:xfrm>
              <a:off x="8701345" y="406136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1168182D-B71B-43EB-8C1E-4402F5DFC752}"/>
                </a:ext>
              </a:extLst>
            </p:cNvPr>
            <p:cNvSpPr/>
            <p:nvPr/>
          </p:nvSpPr>
          <p:spPr>
            <a:xfrm>
              <a:off x="6770110" y="3066636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5866CE71-B640-4E37-9516-632A6AD65222}"/>
                </a:ext>
              </a:extLst>
            </p:cNvPr>
            <p:cNvSpPr/>
            <p:nvPr/>
          </p:nvSpPr>
          <p:spPr>
            <a:xfrm>
              <a:off x="7409797" y="406136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724138C5-DC27-4358-9290-CA3BC73F6C02}"/>
                </a:ext>
              </a:extLst>
            </p:cNvPr>
            <p:cNvSpPr/>
            <p:nvPr/>
          </p:nvSpPr>
          <p:spPr>
            <a:xfrm>
              <a:off x="9264352" y="2060575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BCC483B0-83BF-49AD-8876-4FD41226ABDD}"/>
              </a:ext>
            </a:extLst>
          </p:cNvPr>
          <p:cNvGrpSpPr/>
          <p:nvPr/>
        </p:nvGrpSpPr>
        <p:grpSpPr>
          <a:xfrm>
            <a:off x="1780125" y="2567976"/>
            <a:ext cx="3618954" cy="2113626"/>
            <a:chOff x="1799496" y="2060575"/>
            <a:chExt cx="3618954" cy="2113626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EB0886A3-0A2C-44B6-82B8-CFD1D4CD3D49}"/>
                </a:ext>
              </a:extLst>
            </p:cNvPr>
            <p:cNvCxnSpPr>
              <a:cxnSpLocks/>
              <a:stCxn id="27" idx="5"/>
              <a:endCxn id="28" idx="1"/>
            </p:cNvCxnSpPr>
            <p:nvPr/>
          </p:nvCxnSpPr>
          <p:spPr>
            <a:xfrm>
              <a:off x="2526295" y="3204608"/>
              <a:ext cx="445879" cy="81595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7B0316ED-9F43-4DBF-BEE1-417AF3B116CC}"/>
                </a:ext>
              </a:extLst>
            </p:cNvPr>
            <p:cNvCxnSpPr>
              <a:cxnSpLocks/>
              <a:stCxn id="27" idx="3"/>
              <a:endCxn id="24" idx="7"/>
            </p:cNvCxnSpPr>
            <p:nvPr/>
          </p:nvCxnSpPr>
          <p:spPr>
            <a:xfrm flipH="1">
              <a:off x="1953136" y="3204608"/>
              <a:ext cx="445879" cy="81595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4EE87D52-F5AF-4F05-BCA6-1FE7B4AFD909}"/>
                </a:ext>
              </a:extLst>
            </p:cNvPr>
            <p:cNvCxnSpPr>
              <a:cxnSpLocks/>
              <a:stCxn id="26" idx="3"/>
              <a:endCxn id="27" idx="7"/>
            </p:cNvCxnSpPr>
            <p:nvPr/>
          </p:nvCxnSpPr>
          <p:spPr>
            <a:xfrm flipH="1">
              <a:off x="2526295" y="2214215"/>
              <a:ext cx="1019038" cy="8631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EA2E454-884F-4E0A-BD85-36CD52FF6871}"/>
                </a:ext>
              </a:extLst>
            </p:cNvPr>
            <p:cNvCxnSpPr>
              <a:cxnSpLocks/>
              <a:stCxn id="25" idx="7"/>
              <a:endCxn id="22" idx="3"/>
            </p:cNvCxnSpPr>
            <p:nvPr/>
          </p:nvCxnSpPr>
          <p:spPr>
            <a:xfrm flipV="1">
              <a:off x="4245772" y="3204608"/>
              <a:ext cx="445879" cy="81130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D28E2F68-4836-4FBC-8441-5DC56F50FD60}"/>
                </a:ext>
              </a:extLst>
            </p:cNvPr>
            <p:cNvCxnSpPr>
              <a:cxnSpLocks/>
              <a:stCxn id="22" idx="5"/>
              <a:endCxn id="23" idx="1"/>
            </p:cNvCxnSpPr>
            <p:nvPr/>
          </p:nvCxnSpPr>
          <p:spPr>
            <a:xfrm>
              <a:off x="4818931" y="3204608"/>
              <a:ext cx="445879" cy="81130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7F74374B-BC92-48DB-B8F5-28A896DACA45}"/>
                </a:ext>
              </a:extLst>
            </p:cNvPr>
            <p:cNvCxnSpPr>
              <a:cxnSpLocks/>
              <a:stCxn id="22" idx="1"/>
              <a:endCxn id="26" idx="5"/>
            </p:cNvCxnSpPr>
            <p:nvPr/>
          </p:nvCxnSpPr>
          <p:spPr>
            <a:xfrm flipH="1" flipV="1">
              <a:off x="3672613" y="2214215"/>
              <a:ext cx="1019038" cy="8631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AAF54D5B-F15E-46B4-900F-0AC85D189916}"/>
                </a:ext>
              </a:extLst>
            </p:cNvPr>
            <p:cNvSpPr/>
            <p:nvPr/>
          </p:nvSpPr>
          <p:spPr>
            <a:xfrm>
              <a:off x="4665291" y="3050968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B0FE92A-375B-422E-AD32-2E343624508F}"/>
                </a:ext>
              </a:extLst>
            </p:cNvPr>
            <p:cNvSpPr/>
            <p:nvPr/>
          </p:nvSpPr>
          <p:spPr>
            <a:xfrm>
              <a:off x="5238450" y="3989549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DC86D058-0C64-4844-94D9-94CA83D02702}"/>
                </a:ext>
              </a:extLst>
            </p:cNvPr>
            <p:cNvSpPr/>
            <p:nvPr/>
          </p:nvSpPr>
          <p:spPr>
            <a:xfrm>
              <a:off x="1799496" y="3994201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22800EF9-8D35-47F4-88BF-99017212079E}"/>
                </a:ext>
              </a:extLst>
            </p:cNvPr>
            <p:cNvSpPr/>
            <p:nvPr/>
          </p:nvSpPr>
          <p:spPr>
            <a:xfrm>
              <a:off x="4092132" y="3989549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D34C60CF-937C-4C8A-AF76-E29FA0868440}"/>
                </a:ext>
              </a:extLst>
            </p:cNvPr>
            <p:cNvSpPr/>
            <p:nvPr/>
          </p:nvSpPr>
          <p:spPr>
            <a:xfrm>
              <a:off x="3518973" y="2060575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F0F4CC99-6DDA-4361-B545-DB1054B8B2E6}"/>
                </a:ext>
              </a:extLst>
            </p:cNvPr>
            <p:cNvSpPr/>
            <p:nvPr/>
          </p:nvSpPr>
          <p:spPr>
            <a:xfrm>
              <a:off x="2372655" y="3050968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CC79580-19E5-4F7E-9D39-C9F57A8B5F89}"/>
                </a:ext>
              </a:extLst>
            </p:cNvPr>
            <p:cNvSpPr/>
            <p:nvPr/>
          </p:nvSpPr>
          <p:spPr>
            <a:xfrm>
              <a:off x="2945814" y="3994201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295324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Борувки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891255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Борувки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963629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Борувки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56928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1" y="1133164"/>
            <a:ext cx="9928433" cy="121571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Применение минимальных остовных деревьев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553866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карте местности имеется ряд населенных пунктов.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Известна сметная стоимость прокладки железной дороги между некоторыми из населенных пунктов.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Требуется проложить железную дорогу, для того чтобы соединить между собой все населенные пункты, при этом затратив наименьшее количество средств.</a:t>
            </a:r>
          </a:p>
        </p:txBody>
      </p:sp>
    </p:spTree>
    <p:extLst>
      <p:ext uri="{BB962C8B-B14F-4D97-AF65-F5344CB8AC3E}">
        <p14:creationId xmlns:p14="http://schemas.microsoft.com/office/powerpoint/2010/main" val="1607969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1" y="1133164"/>
            <a:ext cx="9928433" cy="121571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Применение минимальных остовных деревьев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553866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Задача проектирования трубопровода минимальной длины между платформами, добывающими газ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открытом море, и приёмным пунктом,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расположенным на берегу.</a:t>
            </a:r>
          </a:p>
        </p:txBody>
      </p:sp>
    </p:spTree>
    <p:extLst>
      <p:ext uri="{BB962C8B-B14F-4D97-AF65-F5344CB8AC3E}">
        <p14:creationId xmlns:p14="http://schemas.microsoft.com/office/powerpoint/2010/main" val="2285360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1" y="1133164"/>
            <a:ext cx="9928433" cy="121571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Применение минимальных остовных деревьев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553866"/>
            <a:ext cx="992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Разработка различных оптимальных сетей.</a:t>
            </a:r>
          </a:p>
        </p:txBody>
      </p:sp>
    </p:spTree>
    <p:extLst>
      <p:ext uri="{BB962C8B-B14F-4D97-AF65-F5344CB8AC3E}">
        <p14:creationId xmlns:p14="http://schemas.microsoft.com/office/powerpoint/2010/main" val="282200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7039" y="2066763"/>
            <a:ext cx="9927836" cy="201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 (1796-1863)</a:t>
            </a:r>
          </a:p>
        </p:txBody>
      </p:sp>
    </p:spTree>
    <p:extLst>
      <p:ext uri="{BB962C8B-B14F-4D97-AF65-F5344CB8AC3E}">
        <p14:creationId xmlns:p14="http://schemas.microsoft.com/office/powerpoint/2010/main" val="1995172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плоскости задано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точек.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Требуется соединить эти точки ломаными линиями таким образом, чтобы из каждой точки можно было бы попасть в каждую и чтобы суммарная длина всех проведенных линий была минимальна.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blipFill>
                <a:blip r:embed="rId2"/>
                <a:stretch>
                  <a:fillRect l="-1290" t="-2710" r="-184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14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Из каждой точки можно было бы попасть в каждую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чтобы суммарная длина всех проведенных линий была минимальна.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376A6853-02B9-4842-B4D8-262A59B88BA8}"/>
              </a:ext>
            </a:extLst>
          </p:cNvPr>
          <p:cNvSpPr/>
          <p:nvPr/>
        </p:nvSpPr>
        <p:spPr>
          <a:xfrm>
            <a:off x="8119915" y="206836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D144E69-5B23-4B49-8CF1-5C192255774F}"/>
              </a:ext>
            </a:extLst>
          </p:cNvPr>
          <p:cNvSpPr/>
          <p:nvPr/>
        </p:nvSpPr>
        <p:spPr>
          <a:xfrm>
            <a:off x="8617106" y="325245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E5FEC70-17E3-487A-B34D-7F6ED2CAA4F9}"/>
              </a:ext>
            </a:extLst>
          </p:cNvPr>
          <p:cNvSpPr/>
          <p:nvPr/>
        </p:nvSpPr>
        <p:spPr>
          <a:xfrm>
            <a:off x="10323850" y="2320068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8D4C618-564D-4709-8346-91C0BBCA5985}"/>
              </a:ext>
            </a:extLst>
          </p:cNvPr>
          <p:cNvSpPr/>
          <p:nvPr/>
        </p:nvSpPr>
        <p:spPr>
          <a:xfrm>
            <a:off x="6744072" y="263650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E00F2AB-1602-41BA-BACF-92DF01118476}"/>
              </a:ext>
            </a:extLst>
          </p:cNvPr>
          <p:cNvSpPr/>
          <p:nvPr/>
        </p:nvSpPr>
        <p:spPr>
          <a:xfrm>
            <a:off x="9264352" y="4255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B4B2028-8538-43B3-9ABE-489CAA02A03C}"/>
              </a:ext>
            </a:extLst>
          </p:cNvPr>
          <p:cNvSpPr/>
          <p:nvPr/>
        </p:nvSpPr>
        <p:spPr>
          <a:xfrm>
            <a:off x="6744072" y="3786121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D0E9E5B-AEC8-4F5C-AAFD-BA287730CB8C}"/>
              </a:ext>
            </a:extLst>
          </p:cNvPr>
          <p:cNvSpPr/>
          <p:nvPr/>
        </p:nvSpPr>
        <p:spPr>
          <a:xfrm>
            <a:off x="9912424" y="500475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8EA4D5A-703E-4AC2-AF99-8F66341940D7}"/>
              </a:ext>
            </a:extLst>
          </p:cNvPr>
          <p:cNvSpPr/>
          <p:nvPr/>
        </p:nvSpPr>
        <p:spPr>
          <a:xfrm>
            <a:off x="6384032" y="5075872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99146DC-71AE-41C1-B6DC-FF9F8ED6C7E2}"/>
              </a:ext>
            </a:extLst>
          </p:cNvPr>
          <p:cNvSpPr/>
          <p:nvPr/>
        </p:nvSpPr>
        <p:spPr>
          <a:xfrm>
            <a:off x="7715910" y="4249600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00918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SMT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Полученное в результате решение является деревом – минимальным деревом Штейнера.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Steiner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Minimal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– SMT).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376A6853-02B9-4842-B4D8-262A59B88BA8}"/>
              </a:ext>
            </a:extLst>
          </p:cNvPr>
          <p:cNvSpPr/>
          <p:nvPr/>
        </p:nvSpPr>
        <p:spPr>
          <a:xfrm>
            <a:off x="8119915" y="206836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D144E69-5B23-4B49-8CF1-5C192255774F}"/>
              </a:ext>
            </a:extLst>
          </p:cNvPr>
          <p:cNvSpPr/>
          <p:nvPr/>
        </p:nvSpPr>
        <p:spPr>
          <a:xfrm>
            <a:off x="8617106" y="325245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E5FEC70-17E3-487A-B34D-7F6ED2CAA4F9}"/>
              </a:ext>
            </a:extLst>
          </p:cNvPr>
          <p:cNvSpPr/>
          <p:nvPr/>
        </p:nvSpPr>
        <p:spPr>
          <a:xfrm>
            <a:off x="10323850" y="2320068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8D4C618-564D-4709-8346-91C0BBCA5985}"/>
              </a:ext>
            </a:extLst>
          </p:cNvPr>
          <p:cNvSpPr/>
          <p:nvPr/>
        </p:nvSpPr>
        <p:spPr>
          <a:xfrm>
            <a:off x="6744072" y="263650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E00F2AB-1602-41BA-BACF-92DF01118476}"/>
              </a:ext>
            </a:extLst>
          </p:cNvPr>
          <p:cNvSpPr/>
          <p:nvPr/>
        </p:nvSpPr>
        <p:spPr>
          <a:xfrm>
            <a:off x="9264352" y="4255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B4B2028-8538-43B3-9ABE-489CAA02A03C}"/>
              </a:ext>
            </a:extLst>
          </p:cNvPr>
          <p:cNvSpPr/>
          <p:nvPr/>
        </p:nvSpPr>
        <p:spPr>
          <a:xfrm>
            <a:off x="6744072" y="3786121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D0E9E5B-AEC8-4F5C-AAFD-BA287730CB8C}"/>
              </a:ext>
            </a:extLst>
          </p:cNvPr>
          <p:cNvSpPr/>
          <p:nvPr/>
        </p:nvSpPr>
        <p:spPr>
          <a:xfrm>
            <a:off x="9912424" y="500475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8EA4D5A-703E-4AC2-AF99-8F66341940D7}"/>
              </a:ext>
            </a:extLst>
          </p:cNvPr>
          <p:cNvSpPr/>
          <p:nvPr/>
        </p:nvSpPr>
        <p:spPr>
          <a:xfrm>
            <a:off x="6384032" y="5075872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99146DC-71AE-41C1-B6DC-FF9F8ED6C7E2}"/>
              </a:ext>
            </a:extLst>
          </p:cNvPr>
          <p:cNvSpPr/>
          <p:nvPr/>
        </p:nvSpPr>
        <p:spPr>
          <a:xfrm>
            <a:off x="7715910" y="4249600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5510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 эквивалентных определений дерева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Теорема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Следующие 5 утверждений дерева равносильны: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граф связен и не содержит циклов;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любые две вершины соединены единственным путем;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граф связен и любое ребро – мост;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граф связный и имеет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вершин 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−1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ребро;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граф не содержит циклов и имеет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вершин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−1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ребро.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2"/>
                <a:stretch>
                  <a:fillRect l="-1290" t="-1961" r="-61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979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Разновидности задачи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90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Евклидова задача на плоскости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нахождение кратчайшего дерева, связывающего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точек плоскости, используя дополнительные точки ветвления (точки Штейнера).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Расстояние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906804"/>
              </a:xfrm>
              <a:prstGeom prst="rect">
                <a:avLst/>
              </a:prstGeom>
              <a:blipFill>
                <a:blip r:embed="rId2"/>
                <a:stretch>
                  <a:fillRect l="-1290" t="-3195" b="-70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652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Разновидности задачи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Прямоугольная задача Штейнера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нахождение оптимальной конструкции проводников на интегральной схеме, с тем чтобы повысить их быстродействие при этом проводники проходят лишь в двух направлениях – горизонтальном и вертикальном.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Расстояние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sz="2800" dirty="0">
                        <a:latin typeface="Cambria Math" panose="02040503050406030204" pitchFamily="18" charset="0"/>
                      </a:rPr>
                      <m:t>=|</m:t>
                    </m:r>
                    <m:r>
                      <a:rPr lang="ru-RU" sz="280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800" dirty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ru-RU" sz="2800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2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328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Разновидности задачи Штейнера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Задача Штейнера для графов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: нахождение дерева минимального веса,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покрывающего заданные вершины –терминалы.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27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Евклидова задача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63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евклидовой плоскости заданы множество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точек на плоскости 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терминалы).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двух точек с координатами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определено расстояние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𝜌</m:t>
                      </m:r>
                      <m:r>
                        <a:rPr lang="en-US" sz="2800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ru-RU" sz="2800" b="0" i="0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Задача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Найти кратчайшую сеть, соединяющую все терминалы, используя дополнительные вершины –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Штейнера.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632661"/>
              </a:xfrm>
              <a:prstGeom prst="rect">
                <a:avLst/>
              </a:prstGeom>
              <a:blipFill>
                <a:blip r:embed="rId2"/>
                <a:stretch>
                  <a:fillRect l="-1290" t="-1678" b="-36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754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Задача XVII века (Ферма, Торричелли и Кавальери).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плоскости найти точку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которая минимизирует суммарное расстояние от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до трех заданных точек плоскости.</a:t>
                </a:r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blipFill>
                <a:blip r:embed="rId2"/>
                <a:stretch>
                  <a:fillRect l="-2583" t="-1961" r="-1476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E7CA01B4-61F8-4F94-ABF7-0AFA02701CB7}"/>
              </a:ext>
            </a:extLst>
          </p:cNvPr>
          <p:cNvSpPr/>
          <p:nvPr/>
        </p:nvSpPr>
        <p:spPr>
          <a:xfrm>
            <a:off x="7699938" y="2830752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696BF42-0855-4EDE-BFCB-64439AD122D3}"/>
              </a:ext>
            </a:extLst>
          </p:cNvPr>
          <p:cNvSpPr/>
          <p:nvPr/>
        </p:nvSpPr>
        <p:spPr>
          <a:xfrm>
            <a:off x="9480376" y="2785752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64440E3-7909-49FB-8410-E4338766476D}"/>
              </a:ext>
            </a:extLst>
          </p:cNvPr>
          <p:cNvSpPr/>
          <p:nvPr/>
        </p:nvSpPr>
        <p:spPr>
          <a:xfrm>
            <a:off x="8328248" y="414908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AC605-C56E-4F80-A602-DC62FF2543A4}"/>
                  </a:ext>
                </a:extLst>
              </p:cNvPr>
              <p:cNvSpPr txBox="1"/>
              <p:nvPr/>
            </p:nvSpPr>
            <p:spPr>
              <a:xfrm>
                <a:off x="7275730" y="249584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4AC605-C56E-4F80-A602-DC62FF25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730" y="2495848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A7C4EF-725B-4E3A-B1F5-E03260EE3133}"/>
                  </a:ext>
                </a:extLst>
              </p:cNvPr>
              <p:cNvSpPr txBox="1"/>
              <p:nvPr/>
            </p:nvSpPr>
            <p:spPr>
              <a:xfrm>
                <a:off x="9621736" y="2322542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A7C4EF-725B-4E3A-B1F5-E03260EE3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736" y="2322542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B3D13-A1DD-4495-B018-9FE4C326BD41}"/>
                  </a:ext>
                </a:extLst>
              </p:cNvPr>
              <p:cNvSpPr txBox="1"/>
              <p:nvPr/>
            </p:nvSpPr>
            <p:spPr>
              <a:xfrm>
                <a:off x="7835468" y="4217794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CB3D13-A1DD-4495-B018-9FE4C326B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468" y="4217794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443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72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наибольший угол в треугольнике, образованном этими тремя точками</a:t>
                </a:r>
              </a:p>
              <a:p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≥120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точка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4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–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это вершина этого угла.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Наибольший угол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находится напротив наибольшей стороны.</a:t>
                </a:r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724096"/>
              </a:xfrm>
              <a:prstGeom prst="rect">
                <a:avLst/>
              </a:prstGeom>
              <a:blipFill>
                <a:blip r:embed="rId2"/>
                <a:stretch>
                  <a:fillRect l="-2583" t="-1637" r="-4182" b="-36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216F18F9-CBD1-4525-A55F-E8AB5C9F07FC}"/>
              </a:ext>
            </a:extLst>
          </p:cNvPr>
          <p:cNvSpPr/>
          <p:nvPr/>
        </p:nvSpPr>
        <p:spPr>
          <a:xfrm>
            <a:off x="7857710" y="318473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6AEB83-2029-445E-9E32-DD2BF0D0D47E}"/>
              </a:ext>
            </a:extLst>
          </p:cNvPr>
          <p:cNvSpPr/>
          <p:nvPr/>
        </p:nvSpPr>
        <p:spPr>
          <a:xfrm>
            <a:off x="9441886" y="223823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03EB18E-982A-4BB2-8109-48AFF93EFD72}"/>
              </a:ext>
            </a:extLst>
          </p:cNvPr>
          <p:cNvSpPr/>
          <p:nvPr/>
        </p:nvSpPr>
        <p:spPr>
          <a:xfrm>
            <a:off x="7857710" y="436372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1C4F488-696A-4AB5-B267-30503D9B6DDC}"/>
              </a:ext>
            </a:extLst>
          </p:cNvPr>
          <p:cNvCxnSpPr>
            <a:stCxn id="15" idx="3"/>
            <a:endCxn id="14" idx="7"/>
          </p:cNvCxnSpPr>
          <p:nvPr/>
        </p:nvCxnSpPr>
        <p:spPr>
          <a:xfrm flipH="1">
            <a:off x="8011350" y="2391871"/>
            <a:ext cx="1456896" cy="81921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779FBC2-C8CC-48A6-9EE8-05A22C7DFFA5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>
            <a:off x="7947710" y="3364730"/>
            <a:ext cx="0" cy="998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ED34DF-5E4F-4EFD-9032-0D9D3B5FF04E}"/>
                  </a:ext>
                </a:extLst>
              </p:cNvPr>
              <p:cNvSpPr txBox="1"/>
              <p:nvPr/>
            </p:nvSpPr>
            <p:spPr>
              <a:xfrm>
                <a:off x="8352971" y="3364730"/>
                <a:ext cx="307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ED34DF-5E4F-4EFD-9032-0D9D3B5FF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971" y="3364730"/>
                <a:ext cx="3074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356670-8D0B-484D-8292-A230DD83CA27}"/>
                  </a:ext>
                </a:extLst>
              </p:cNvPr>
              <p:cNvSpPr txBox="1"/>
              <p:nvPr/>
            </p:nvSpPr>
            <p:spPr>
              <a:xfrm>
                <a:off x="7450182" y="290578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356670-8D0B-484D-8292-A230DD83C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182" y="2905780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64D2F-7FBB-4C6F-97E5-A3B7AE06AFE6}"/>
                  </a:ext>
                </a:extLst>
              </p:cNvPr>
              <p:cNvSpPr txBox="1"/>
              <p:nvPr/>
            </p:nvSpPr>
            <p:spPr>
              <a:xfrm>
                <a:off x="9321532" y="1712005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964D2F-7FBB-4C6F-97E5-A3B7AE06A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532" y="1712005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B7FB4C-D1F4-4A45-8D64-1656B39558D9}"/>
                  </a:ext>
                </a:extLst>
              </p:cNvPr>
              <p:cNvSpPr txBox="1"/>
              <p:nvPr/>
            </p:nvSpPr>
            <p:spPr>
              <a:xfrm>
                <a:off x="7450182" y="4274205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B7FB4C-D1F4-4A45-8D64-1656B3955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182" y="4274205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Дуга 1">
            <a:extLst>
              <a:ext uri="{FF2B5EF4-FFF2-40B4-BE49-F238E27FC236}">
                <a16:creationId xmlns:a16="http://schemas.microsoft.com/office/drawing/2014/main" id="{F639D394-4BE2-4364-819C-BD95F7DC7022}"/>
              </a:ext>
            </a:extLst>
          </p:cNvPr>
          <p:cNvSpPr/>
          <p:nvPr/>
        </p:nvSpPr>
        <p:spPr>
          <a:xfrm>
            <a:off x="7720134" y="3108145"/>
            <a:ext cx="608969" cy="612048"/>
          </a:xfrm>
          <a:prstGeom prst="arc">
            <a:avLst>
              <a:gd name="adj1" fmla="val 17755597"/>
              <a:gd name="adj2" fmla="val 6253650"/>
            </a:avLst>
          </a:prstGeom>
          <a:ln w="19050">
            <a:solidFill>
              <a:srgbClr val="3D4ED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481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все углы в треугольнике, образованном этими тремя точками меньше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120</m:t>
                    </m:r>
                    <m:r>
                      <a:rPr lang="ru-R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на большей стороне треугольника строится равносторонний треугольник.</a:t>
                </a:r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blipFill>
                <a:blip r:embed="rId2"/>
                <a:stretch>
                  <a:fillRect l="-2583" t="-1961" r="-4182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9BC832-E32E-4759-B629-432B55EF10FB}"/>
                  </a:ext>
                </a:extLst>
              </p:cNvPr>
              <p:cNvSpPr txBox="1"/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9BC832-E32E-4759-B629-432B55EF1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226EBB-24BA-41FC-977A-6A22D21A7A9B}"/>
                  </a:ext>
                </a:extLst>
              </p:cNvPr>
              <p:cNvSpPr txBox="1"/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226EBB-24BA-41FC-977A-6A22D21A7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E452AF-1344-472A-943E-5D2D92094012}"/>
                  </a:ext>
                </a:extLst>
              </p:cNvPr>
              <p:cNvSpPr txBox="1"/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E452AF-1344-472A-943E-5D2D92094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932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все углы в треугольнике, образованном этими тремя точками меньше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120</m:t>
                    </m:r>
                    <m:r>
                      <a:rPr lang="ru-R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на большей стороне треугольника строится равносторонний треугольник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𝐵𝐶𝐷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blipFill>
                <a:blip r:embed="rId2"/>
                <a:stretch>
                  <a:fillRect l="-2583" t="-1961" r="-4182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cxnSpLocks/>
            <a:stCxn id="13" idx="1"/>
            <a:endCxn id="11" idx="5"/>
          </p:cNvCxnSpPr>
          <p:nvPr/>
        </p:nvCxnSpPr>
        <p:spPr>
          <a:xfrm flipH="1" flipV="1">
            <a:off x="9291969" y="2724999"/>
            <a:ext cx="736816" cy="141604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104C549-AB67-4670-B171-EA63828739D9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8139841" y="2724999"/>
            <a:ext cx="1024848" cy="123604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D29D086-3656-4BAB-9F85-BD82CC2C206F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 flipV="1">
            <a:off x="8166201" y="4024687"/>
            <a:ext cx="1836224" cy="180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29D69D-DAA5-4571-B499-48A81034F5E9}"/>
                  </a:ext>
                </a:extLst>
              </p:cNvPr>
              <p:cNvSpPr txBox="1"/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29D69D-DAA5-4571-B499-48A81034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949E89-BA6F-481E-BFFD-DA6A4B58D3A8}"/>
                  </a:ext>
                </a:extLst>
              </p:cNvPr>
              <p:cNvSpPr txBox="1"/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949E89-BA6F-481E-BFFD-DA6A4B58D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760F9A-999B-4439-834F-978EB73AB9E7}"/>
                  </a:ext>
                </a:extLst>
              </p:cNvPr>
              <p:cNvSpPr txBox="1"/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760F9A-999B-4439-834F-978EB73AB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F48B99-00FE-428C-B7F1-89499F44E339}"/>
                  </a:ext>
                </a:extLst>
              </p:cNvPr>
              <p:cNvSpPr txBox="1"/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F48B99-00FE-428C-B7F1-89499F44E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9279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Вокруг построенного треугольника описывается окружность.</a:t>
            </a:r>
            <a:endParaRPr lang="ru-RU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3B6266F-BE8D-4618-B62F-46EFADF9FAAF}"/>
              </a:ext>
            </a:extLst>
          </p:cNvPr>
          <p:cNvCxnSpPr>
            <a:cxnSpLocks/>
            <a:stCxn id="13" idx="1"/>
            <a:endCxn id="11" idx="5"/>
          </p:cNvCxnSpPr>
          <p:nvPr/>
        </p:nvCxnSpPr>
        <p:spPr>
          <a:xfrm flipH="1" flipV="1">
            <a:off x="9291969" y="2724999"/>
            <a:ext cx="736816" cy="141604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27E8272-EA7E-49EA-ACC0-94856AC9E079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8139841" y="2724999"/>
            <a:ext cx="1024848" cy="123604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DA084FF-0D91-4667-8511-7AA68DD7A7A9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 flipV="1">
            <a:off x="8166201" y="4024687"/>
            <a:ext cx="1836224" cy="180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81F19B-5FA9-4946-8D8F-1BD0546FABC0}"/>
                  </a:ext>
                </a:extLst>
              </p:cNvPr>
              <p:cNvSpPr txBox="1"/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81F19B-5FA9-4946-8D8F-1BD0546FA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506CD0-97CF-4551-9DBA-9111D3CA171B}"/>
                  </a:ext>
                </a:extLst>
              </p:cNvPr>
              <p:cNvSpPr txBox="1"/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506CD0-97CF-4551-9DBA-9111D3CA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2059F3-D5BC-42E4-A0A9-F640C276DAA9}"/>
                  </a:ext>
                </a:extLst>
              </p:cNvPr>
              <p:cNvSpPr txBox="1"/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2059F3-D5BC-42E4-A0A9-F640C276D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1624BC-6796-41F2-8CC1-EEACBF891EA4}"/>
                  </a:ext>
                </a:extLst>
              </p:cNvPr>
              <p:cNvSpPr txBox="1"/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1624BC-6796-41F2-8CC1-EEACBF891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049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Точка пересечения окружности, описанной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вокруг равностороннего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треугольника с отрезком есть искомая точка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blipFill>
                <a:blip r:embed="rId2"/>
                <a:stretch>
                  <a:fillRect l="-2583" t="-2710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stCxn id="13" idx="1"/>
            <a:endCxn id="10" idx="6"/>
          </p:cNvCxnSpPr>
          <p:nvPr/>
        </p:nvCxnSpPr>
        <p:spPr>
          <a:xfrm flipH="1" flipV="1">
            <a:off x="7356121" y="3035813"/>
            <a:ext cx="2672664" cy="11052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EEC04F-6506-449A-90EC-026F50B6EEFD}"/>
                  </a:ext>
                </a:extLst>
              </p:cNvPr>
              <p:cNvSpPr txBox="1"/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EEC04F-6506-449A-90EC-026F50B6E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B08F80-E0D7-497F-B9BB-55CA5DC1C408}"/>
                  </a:ext>
                </a:extLst>
              </p:cNvPr>
              <p:cNvSpPr txBox="1"/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B08F80-E0D7-497F-B9BB-55CA5DC1C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5A5B79-FF3B-4E7D-8C60-8D181C82E0B7}"/>
                  </a:ext>
                </a:extLst>
              </p:cNvPr>
              <p:cNvSpPr txBox="1"/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5A5B79-FF3B-4E7D-8C60-8D181C82E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068F03-6053-41F6-9DD6-B1F41B10DA92}"/>
                  </a:ext>
                </a:extLst>
              </p:cNvPr>
              <p:cNvSpPr txBox="1"/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068F03-6053-41F6-9DD6-B1F41B10D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F0C475-B9A7-4855-8E26-6EEB90735631}"/>
                  </a:ext>
                </a:extLst>
              </p:cNvPr>
              <p:cNvSpPr txBox="1"/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F0C475-B9A7-4855-8E26-6EEB90735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05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Дерево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C66132C-7F07-4ED9-B243-050445088D9A}"/>
              </a:ext>
            </a:extLst>
          </p:cNvPr>
          <p:cNvSpPr/>
          <p:nvPr/>
        </p:nvSpPr>
        <p:spPr>
          <a:xfrm>
            <a:off x="8791574" y="2124075"/>
            <a:ext cx="332471" cy="3161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3B29901-D5B2-420D-96FA-1889F4F1E8AF}"/>
              </a:ext>
            </a:extLst>
          </p:cNvPr>
          <p:cNvSpPr/>
          <p:nvPr/>
        </p:nvSpPr>
        <p:spPr>
          <a:xfrm>
            <a:off x="688159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9AFC3B9-50D9-4D68-AF75-375BFA0607FF}"/>
              </a:ext>
            </a:extLst>
          </p:cNvPr>
          <p:cNvSpPr/>
          <p:nvPr/>
        </p:nvSpPr>
        <p:spPr>
          <a:xfrm>
            <a:off x="10018946" y="3045531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7898F59-9ACA-4AC8-931D-50ADDFC61504}"/>
              </a:ext>
            </a:extLst>
          </p:cNvPr>
          <p:cNvSpPr/>
          <p:nvPr/>
        </p:nvSpPr>
        <p:spPr>
          <a:xfrm>
            <a:off x="7509066" y="3049434"/>
            <a:ext cx="360040" cy="3561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79E639F-61E6-4A2A-8F66-D5B9BB111B33}"/>
              </a:ext>
            </a:extLst>
          </p:cNvPr>
          <p:cNvSpPr/>
          <p:nvPr/>
        </p:nvSpPr>
        <p:spPr>
          <a:xfrm>
            <a:off x="939147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49827BAD-0D62-4B58-AFAC-472E51D02F38}"/>
              </a:ext>
            </a:extLst>
          </p:cNvPr>
          <p:cNvSpPr/>
          <p:nvPr/>
        </p:nvSpPr>
        <p:spPr>
          <a:xfrm>
            <a:off x="8136536" y="4024749"/>
            <a:ext cx="360040" cy="35010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B630E41-134F-4302-9CAC-252767E132A3}"/>
              </a:ext>
            </a:extLst>
          </p:cNvPr>
          <p:cNvCxnSpPr>
            <a:cxnSpLocks/>
            <a:stCxn id="4" idx="2"/>
            <a:endCxn id="8" idx="7"/>
          </p:cNvCxnSpPr>
          <p:nvPr/>
        </p:nvCxnSpPr>
        <p:spPr>
          <a:xfrm flipH="1">
            <a:off x="7816379" y="2282134"/>
            <a:ext cx="975195" cy="8194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11AAB37-6116-47AE-A8B1-7FEB26E5F32C}"/>
              </a:ext>
            </a:extLst>
          </p:cNvPr>
          <p:cNvCxnSpPr>
            <a:stCxn id="8" idx="3"/>
            <a:endCxn id="6" idx="0"/>
          </p:cNvCxnSpPr>
          <p:nvPr/>
        </p:nvCxnSpPr>
        <p:spPr>
          <a:xfrm flipH="1">
            <a:off x="7061616" y="3353416"/>
            <a:ext cx="500177" cy="661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C4060CE-35A3-4EDF-8066-2A60F03555F7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>
            <a:off x="9124045" y="2282134"/>
            <a:ext cx="947628" cy="8161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48BFB489-A259-4B30-8409-39DE13F5F3D5}"/>
              </a:ext>
            </a:extLst>
          </p:cNvPr>
          <p:cNvSpPr/>
          <p:nvPr/>
        </p:nvSpPr>
        <p:spPr>
          <a:xfrm>
            <a:off x="625412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2AFBE13-A884-45ED-97DA-4106229B230F}"/>
              </a:ext>
            </a:extLst>
          </p:cNvPr>
          <p:cNvSpPr/>
          <p:nvPr/>
        </p:nvSpPr>
        <p:spPr>
          <a:xfrm>
            <a:off x="750906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4ABD9BF-1524-4CE8-9D73-97552E5A4935}"/>
              </a:ext>
            </a:extLst>
          </p:cNvPr>
          <p:cNvSpPr/>
          <p:nvPr/>
        </p:nvSpPr>
        <p:spPr>
          <a:xfrm>
            <a:off x="10646418" y="4014852"/>
            <a:ext cx="360040" cy="36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A2C5018-749B-4CDA-877B-17B5847D76C9}"/>
              </a:ext>
            </a:extLst>
          </p:cNvPr>
          <p:cNvCxnSpPr>
            <a:stCxn id="14" idx="0"/>
            <a:endCxn id="6" idx="3"/>
          </p:cNvCxnSpPr>
          <p:nvPr/>
        </p:nvCxnSpPr>
        <p:spPr>
          <a:xfrm flipV="1">
            <a:off x="6434146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E1F7CD5-29C8-48BF-9BDE-D953E887C497}"/>
              </a:ext>
            </a:extLst>
          </p:cNvPr>
          <p:cNvCxnSpPr>
            <a:stCxn id="7" idx="5"/>
            <a:endCxn id="16" idx="0"/>
          </p:cNvCxnSpPr>
          <p:nvPr/>
        </p:nvCxnSpPr>
        <p:spPr>
          <a:xfrm>
            <a:off x="10326259" y="3352844"/>
            <a:ext cx="500179" cy="6620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D65DBCA-DCFD-42C7-BAD8-0E0BB06C815C}"/>
              </a:ext>
            </a:extLst>
          </p:cNvPr>
          <p:cNvCxnSpPr>
            <a:stCxn id="8" idx="5"/>
            <a:endCxn id="10" idx="0"/>
          </p:cNvCxnSpPr>
          <p:nvPr/>
        </p:nvCxnSpPr>
        <p:spPr>
          <a:xfrm>
            <a:off x="7816379" y="3353416"/>
            <a:ext cx="500177" cy="6713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4D0ABFA-4F54-4105-B2CC-2F6466D984B7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H="1">
            <a:off x="9571496" y="3352844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D77402A-1C55-438E-BD18-0A9BF4919F3B}"/>
              </a:ext>
            </a:extLst>
          </p:cNvPr>
          <p:cNvCxnSpPr>
            <a:stCxn id="15" idx="0"/>
            <a:endCxn id="6" idx="5"/>
          </p:cNvCxnSpPr>
          <p:nvPr/>
        </p:nvCxnSpPr>
        <p:spPr>
          <a:xfrm flipH="1" flipV="1">
            <a:off x="7188909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044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Свойства точек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Количество точек Штейнера не превосходит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|−2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Степень точки Штейнера равна 3, а степень терминальных точек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 более трех.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Инцидентные ребра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образуют угол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120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°</m:t>
                    </m:r>
                    <m:r>
                      <a:rPr lang="ru-RU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539430"/>
              </a:xfrm>
              <a:prstGeom prst="rect">
                <a:avLst/>
              </a:prstGeom>
              <a:blipFill>
                <a:blip r:embed="rId2"/>
                <a:stretch>
                  <a:fillRect l="-2583" t="-1721" r="-1845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cxnSpLocks/>
            <a:stCxn id="22" idx="7"/>
            <a:endCxn id="11" idx="3"/>
          </p:cNvCxnSpPr>
          <p:nvPr/>
        </p:nvCxnSpPr>
        <p:spPr>
          <a:xfrm flipV="1">
            <a:off x="8162691" y="2724999"/>
            <a:ext cx="1001998" cy="5747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6891D41-6CF8-4CC0-BC1C-F410275D124D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V="1">
            <a:off x="8076201" y="3453373"/>
            <a:ext cx="22850" cy="48131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4B1FACC-799F-49FE-BA89-CAA616B8416E}"/>
              </a:ext>
            </a:extLst>
          </p:cNvPr>
          <p:cNvCxnSpPr>
            <a:cxnSpLocks/>
            <a:stCxn id="22" idx="1"/>
            <a:endCxn id="10" idx="6"/>
          </p:cNvCxnSpPr>
          <p:nvPr/>
        </p:nvCxnSpPr>
        <p:spPr>
          <a:xfrm flipH="1" flipV="1">
            <a:off x="7356121" y="3035813"/>
            <a:ext cx="679290" cy="2639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00ADFD-FB28-4230-9D64-6999B68414E1}"/>
                  </a:ext>
                </a:extLst>
              </p:cNvPr>
              <p:cNvSpPr txBox="1"/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00ADFD-FB28-4230-9D64-6999B6841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9AF326-329D-4B4B-BB2C-2C9AFF0A81F1}"/>
                  </a:ext>
                </a:extLst>
              </p:cNvPr>
              <p:cNvSpPr txBox="1"/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9AF326-329D-4B4B-BB2C-2C9AFF0A8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0672C5-03C8-4945-B128-0DC3BA05CF5B}"/>
                  </a:ext>
                </a:extLst>
              </p:cNvPr>
              <p:cNvSpPr txBox="1"/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0672C5-03C8-4945-B128-0DC3BA05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87A947-F312-4217-8D15-4784745A1AEC}"/>
                  </a:ext>
                </a:extLst>
              </p:cNvPr>
              <p:cNvSpPr txBox="1"/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C87A947-F312-4217-8D15-4784745A1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185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Свойства точек Штейнера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Сумма длин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954107"/>
              </a:xfrm>
              <a:prstGeom prst="rect">
                <a:avLst/>
              </a:prstGeom>
              <a:blipFill>
                <a:blip r:embed="rId2"/>
                <a:stretch>
                  <a:fillRect l="-2583" t="-63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60432C9C-6B77-4E90-84A7-771967B18D7D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627A7BA-B90F-432F-BD03-F8DAA06D68DF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0465A78E-B9AD-4F8F-8EB8-C15526A9E362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79C03701-C419-43BD-897C-F3855962A253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F827259C-2AEF-49BA-B0F9-EF5BF8F79293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6960A0F6-7D86-4AE3-A193-23EDA203D7AB}"/>
              </a:ext>
            </a:extLst>
          </p:cNvPr>
          <p:cNvCxnSpPr>
            <a:stCxn id="24" idx="1"/>
            <a:endCxn id="19" idx="6"/>
          </p:cNvCxnSpPr>
          <p:nvPr/>
        </p:nvCxnSpPr>
        <p:spPr>
          <a:xfrm flipH="1" flipV="1">
            <a:off x="7356121" y="3035813"/>
            <a:ext cx="2672664" cy="11052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Овал 26">
            <a:extLst>
              <a:ext uri="{FF2B5EF4-FFF2-40B4-BE49-F238E27FC236}">
                <a16:creationId xmlns:a16="http://schemas.microsoft.com/office/drawing/2014/main" id="{B3FF7E9D-E32E-4EF0-A2C3-0B14E18A9D8D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3A839D-F781-42FA-A553-825E9F087A58}"/>
                  </a:ext>
                </a:extLst>
              </p:cNvPr>
              <p:cNvSpPr txBox="1"/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3A839D-F781-42FA-A553-825E9F087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9318AF-DE32-4DEC-ADA8-F51D2D4DD45C}"/>
                  </a:ext>
                </a:extLst>
              </p:cNvPr>
              <p:cNvSpPr txBox="1"/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9318AF-DE32-4DEC-ADA8-F51D2D4DD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87D884-AF58-4F5B-9197-E3DF52D6FC9C}"/>
                  </a:ext>
                </a:extLst>
              </p:cNvPr>
              <p:cNvSpPr txBox="1"/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87D884-AF58-4F5B-9197-E3DF52D6F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2E6497-A472-4B8D-B1E1-A716C7F664C6}"/>
                  </a:ext>
                </a:extLst>
              </p:cNvPr>
              <p:cNvSpPr txBox="1"/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52E6497-A472-4B8D-B1E1-A716C7F66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FE4095-5D3B-49D0-8FF9-C9D3BF68B6F5}"/>
                  </a:ext>
                </a:extLst>
              </p:cNvPr>
              <p:cNvSpPr txBox="1"/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FFE4095-5D3B-49D0-8FF9-C9D3BF68B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A2C908A7-630B-4A6F-80CF-D4017D6F1560}"/>
              </a:ext>
            </a:extLst>
          </p:cNvPr>
          <p:cNvCxnSpPr>
            <a:cxnSpLocks/>
          </p:cNvCxnSpPr>
          <p:nvPr/>
        </p:nvCxnSpPr>
        <p:spPr>
          <a:xfrm flipV="1">
            <a:off x="8076201" y="3453373"/>
            <a:ext cx="22850" cy="48131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184E4245-9E53-43F9-B325-E54ED51D8B56}"/>
              </a:ext>
            </a:extLst>
          </p:cNvPr>
          <p:cNvCxnSpPr>
            <a:cxnSpLocks/>
            <a:stCxn id="27" idx="7"/>
            <a:endCxn id="20" idx="3"/>
          </p:cNvCxnSpPr>
          <p:nvPr/>
        </p:nvCxnSpPr>
        <p:spPr>
          <a:xfrm flipV="1">
            <a:off x="8162691" y="2724999"/>
            <a:ext cx="1001998" cy="5747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746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Вместо двух исходных точек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можно подставить одну заменяющую их точку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𝐷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не изменяя результата (длины сети) решения.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Редукция к задаче Штейнера с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−1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точками.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blipFill>
                <a:blip r:embed="rId2"/>
                <a:stretch>
                  <a:fillRect l="-2583" t="-1961" r="-3444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stCxn id="13" idx="1"/>
            <a:endCxn id="10" idx="6"/>
          </p:cNvCxnSpPr>
          <p:nvPr/>
        </p:nvCxnSpPr>
        <p:spPr>
          <a:xfrm flipH="1" flipV="1">
            <a:off x="7356121" y="3035813"/>
            <a:ext cx="2672664" cy="11052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24A6CE-84ED-4CBF-BDE7-8A778EB60BE5}"/>
                  </a:ext>
                </a:extLst>
              </p:cNvPr>
              <p:cNvSpPr txBox="1"/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24A6CE-84ED-4CBF-BDE7-8A778EB60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BA0DBE-B7E4-43C3-88CA-2DC7ECF44625}"/>
                  </a:ext>
                </a:extLst>
              </p:cNvPr>
              <p:cNvSpPr txBox="1"/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BA0DBE-B7E4-43C3-88CA-2DC7ECF4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9C1EEF-A85C-4CF8-8055-D52285D38E9E}"/>
                  </a:ext>
                </a:extLst>
              </p:cNvPr>
              <p:cNvSpPr txBox="1"/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9C1EEF-A85C-4CF8-8055-D52285D38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F02F6E-BEED-4B7F-B1D0-4F824744FD4C}"/>
                  </a:ext>
                </a:extLst>
              </p:cNvPr>
              <p:cNvSpPr txBox="1"/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F02F6E-BEED-4B7F-B1D0-4F824744F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FCCBFF-DB9F-4899-B70C-024F2A6CDA91}"/>
                  </a:ext>
                </a:extLst>
              </p:cNvPr>
              <p:cNvSpPr txBox="1"/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5FCCBFF-DB9F-4899-B70C-024F2A6CD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8308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Поскольку невозможно заранее предугадать наилучшее разбиение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группировку на пары, необходимо перебрать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все варианты.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stCxn id="13" idx="1"/>
            <a:endCxn id="10" idx="6"/>
          </p:cNvCxnSpPr>
          <p:nvPr/>
        </p:nvCxnSpPr>
        <p:spPr>
          <a:xfrm flipH="1" flipV="1">
            <a:off x="7356121" y="3035813"/>
            <a:ext cx="2672664" cy="11052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729342-8655-4194-AB52-EB3A10F16184}"/>
                  </a:ext>
                </a:extLst>
              </p:cNvPr>
              <p:cNvSpPr txBox="1"/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729342-8655-4194-AB52-EB3A10F16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C82809-1C18-4E20-AE55-F6A6809E27F0}"/>
                  </a:ext>
                </a:extLst>
              </p:cNvPr>
              <p:cNvSpPr txBox="1"/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AC82809-1C18-4E20-AE55-F6A6809E2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39AB89-F28B-4214-9CAF-D64F8C7B3EF3}"/>
                  </a:ext>
                </a:extLst>
              </p:cNvPr>
              <p:cNvSpPr txBox="1"/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39AB89-F28B-4214-9CAF-D64F8C7B3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BD9355-EAD2-403E-BECA-4574AC71BF00}"/>
                  </a:ext>
                </a:extLst>
              </p:cNvPr>
              <p:cNvSpPr txBox="1"/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BD9355-EAD2-403E-BECA-4574AC71B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0EB280-573F-4C28-8B29-7A2910295438}"/>
                  </a:ext>
                </a:extLst>
              </p:cNvPr>
              <p:cNvSpPr txBox="1"/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60EB280-573F-4C28-8B29-7A2910295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627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5137535" cy="3306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Всего существует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  <m: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  <m: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−1)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способов выбрать пару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два способа построить треугольник и выбрать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точку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𝐷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Экспоненциальное время работы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5137535" cy="3306098"/>
              </a:xfrm>
              <a:prstGeom prst="rect">
                <a:avLst/>
              </a:prstGeom>
              <a:blipFill>
                <a:blip r:embed="rId2"/>
                <a:stretch>
                  <a:fillRect l="-2491" r="-2135" b="-40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stCxn id="13" idx="1"/>
            <a:endCxn id="10" idx="6"/>
          </p:cNvCxnSpPr>
          <p:nvPr/>
        </p:nvCxnSpPr>
        <p:spPr>
          <a:xfrm flipH="1" flipV="1">
            <a:off x="7356121" y="3035813"/>
            <a:ext cx="2672664" cy="11052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E04AD2-9031-4A92-A1DD-7BD323BAD70E}"/>
                  </a:ext>
                </a:extLst>
              </p:cNvPr>
              <p:cNvSpPr txBox="1"/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E04AD2-9031-4A92-A1DD-7BD323BAD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FE9DA-09FE-413E-A561-9F8401A25100}"/>
                  </a:ext>
                </a:extLst>
              </p:cNvPr>
              <p:cNvSpPr txBox="1"/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0FE9DA-09FE-413E-A561-9F8401A2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947D15-712B-4218-9C0E-7A3CC3958841}"/>
                  </a:ext>
                </a:extLst>
              </p:cNvPr>
              <p:cNvSpPr txBox="1"/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947D15-712B-4218-9C0E-7A3CC3958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DE62A9-F81A-452F-B562-BA7FAF3438EA}"/>
                  </a:ext>
                </a:extLst>
              </p:cNvPr>
              <p:cNvSpPr txBox="1"/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DE62A9-F81A-452F-B562-BA7FAF343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636F92-6375-4CB0-B9C0-3E6606531D14}"/>
                  </a:ext>
                </a:extLst>
              </p:cNvPr>
              <p:cNvSpPr txBox="1"/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636F92-6375-4CB0-B9C0-3E6606531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AF8CFF-8614-45E3-8191-9E41195AFB62}"/>
                  </a:ext>
                </a:extLst>
              </p:cNvPr>
              <p:cNvSpPr txBox="1"/>
              <p:nvPr/>
            </p:nvSpPr>
            <p:spPr>
              <a:xfrm>
                <a:off x="1139952" y="5324543"/>
                <a:ext cx="6425541" cy="925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𝑇𝑖𝑚𝑒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=2⋅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80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𝑇𝑖𝑚𝑒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e>
                      </m:d>
                      <m:r>
                        <a:rPr lang="ru-RU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AF8CFF-8614-45E3-8191-9E41195AF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952" y="5324543"/>
                <a:ext cx="6425541" cy="9257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9008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3359696" y="453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7844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3359696" y="453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B750CF-B724-4D27-8F32-274BC14EC5E3}"/>
              </a:ext>
            </a:extLst>
          </p:cNvPr>
          <p:cNvCxnSpPr>
            <a:cxnSpLocks/>
            <a:stCxn id="12" idx="2"/>
            <a:endCxn id="11" idx="5"/>
          </p:cNvCxnSpPr>
          <p:nvPr/>
        </p:nvCxnSpPr>
        <p:spPr>
          <a:xfrm flipH="1" flipV="1">
            <a:off x="3513336" y="4687026"/>
            <a:ext cx="1214512" cy="49839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6933625-C92D-4647-BB19-B5ABE15CE7D7}"/>
              </a:ext>
            </a:extLst>
          </p:cNvPr>
          <p:cNvSpPr/>
          <p:nvPr/>
        </p:nvSpPr>
        <p:spPr>
          <a:xfrm>
            <a:off x="4637848" y="378904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B2A4192-A52C-4AE8-BF78-AAEB832E8EFB}"/>
              </a:ext>
            </a:extLst>
          </p:cNvPr>
          <p:cNvCxnSpPr>
            <a:cxnSpLocks/>
            <a:stCxn id="12" idx="0"/>
            <a:endCxn id="20" idx="4"/>
          </p:cNvCxnSpPr>
          <p:nvPr/>
        </p:nvCxnSpPr>
        <p:spPr>
          <a:xfrm flipH="1" flipV="1">
            <a:off x="4727848" y="3969040"/>
            <a:ext cx="90000" cy="112638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1411DB-0E4A-4F38-8979-C931D45912B5}"/>
              </a:ext>
            </a:extLst>
          </p:cNvPr>
          <p:cNvCxnSpPr>
            <a:cxnSpLocks/>
            <a:stCxn id="11" idx="7"/>
            <a:endCxn id="20" idx="2"/>
          </p:cNvCxnSpPr>
          <p:nvPr/>
        </p:nvCxnSpPr>
        <p:spPr>
          <a:xfrm flipV="1">
            <a:off x="3513336" y="3879040"/>
            <a:ext cx="1124512" cy="6807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8025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3359696" y="453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B750CF-B724-4D27-8F32-274BC14EC5E3}"/>
              </a:ext>
            </a:extLst>
          </p:cNvPr>
          <p:cNvCxnSpPr>
            <a:cxnSpLocks/>
            <a:stCxn id="12" idx="2"/>
            <a:endCxn id="11" idx="5"/>
          </p:cNvCxnSpPr>
          <p:nvPr/>
        </p:nvCxnSpPr>
        <p:spPr>
          <a:xfrm flipH="1" flipV="1">
            <a:off x="3513336" y="4687026"/>
            <a:ext cx="1214512" cy="49839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6933625-C92D-4647-BB19-B5ABE15CE7D7}"/>
              </a:ext>
            </a:extLst>
          </p:cNvPr>
          <p:cNvSpPr/>
          <p:nvPr/>
        </p:nvSpPr>
        <p:spPr>
          <a:xfrm>
            <a:off x="4637848" y="378904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B2A4192-A52C-4AE8-BF78-AAEB832E8EFB}"/>
              </a:ext>
            </a:extLst>
          </p:cNvPr>
          <p:cNvCxnSpPr>
            <a:cxnSpLocks/>
            <a:stCxn id="12" idx="0"/>
            <a:endCxn id="20" idx="4"/>
          </p:cNvCxnSpPr>
          <p:nvPr/>
        </p:nvCxnSpPr>
        <p:spPr>
          <a:xfrm flipH="1" flipV="1">
            <a:off x="4727848" y="3969040"/>
            <a:ext cx="90000" cy="112638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1411DB-0E4A-4F38-8979-C931D45912B5}"/>
              </a:ext>
            </a:extLst>
          </p:cNvPr>
          <p:cNvCxnSpPr>
            <a:cxnSpLocks/>
            <a:stCxn id="11" idx="7"/>
            <a:endCxn id="20" idx="2"/>
          </p:cNvCxnSpPr>
          <p:nvPr/>
        </p:nvCxnSpPr>
        <p:spPr>
          <a:xfrm flipV="1">
            <a:off x="3513336" y="3879040"/>
            <a:ext cx="1124512" cy="6807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3097948F-6E2E-4516-AC4D-B5A275E67273}"/>
              </a:ext>
            </a:extLst>
          </p:cNvPr>
          <p:cNvSpPr/>
          <p:nvPr/>
        </p:nvSpPr>
        <p:spPr>
          <a:xfrm>
            <a:off x="3449696" y="3726407"/>
            <a:ext cx="1656000" cy="1656000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1843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3359696" y="453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B750CF-B724-4D27-8F32-274BC14EC5E3}"/>
              </a:ext>
            </a:extLst>
          </p:cNvPr>
          <p:cNvCxnSpPr>
            <a:cxnSpLocks/>
            <a:stCxn id="12" idx="2"/>
            <a:endCxn id="11" idx="5"/>
          </p:cNvCxnSpPr>
          <p:nvPr/>
        </p:nvCxnSpPr>
        <p:spPr>
          <a:xfrm flipH="1" flipV="1">
            <a:off x="3513336" y="4687026"/>
            <a:ext cx="1214512" cy="49839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6933625-C92D-4647-BB19-B5ABE15CE7D7}"/>
              </a:ext>
            </a:extLst>
          </p:cNvPr>
          <p:cNvSpPr/>
          <p:nvPr/>
        </p:nvSpPr>
        <p:spPr>
          <a:xfrm>
            <a:off x="4637848" y="378904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B2A4192-A52C-4AE8-BF78-AAEB832E8EFB}"/>
              </a:ext>
            </a:extLst>
          </p:cNvPr>
          <p:cNvCxnSpPr>
            <a:cxnSpLocks/>
            <a:stCxn id="12" idx="0"/>
            <a:endCxn id="20" idx="4"/>
          </p:cNvCxnSpPr>
          <p:nvPr/>
        </p:nvCxnSpPr>
        <p:spPr>
          <a:xfrm flipH="1" flipV="1">
            <a:off x="4727848" y="3969040"/>
            <a:ext cx="90000" cy="112638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1411DB-0E4A-4F38-8979-C931D45912B5}"/>
              </a:ext>
            </a:extLst>
          </p:cNvPr>
          <p:cNvCxnSpPr>
            <a:cxnSpLocks/>
            <a:stCxn id="11" idx="7"/>
            <a:endCxn id="20" idx="2"/>
          </p:cNvCxnSpPr>
          <p:nvPr/>
        </p:nvCxnSpPr>
        <p:spPr>
          <a:xfrm flipV="1">
            <a:off x="3513336" y="3879040"/>
            <a:ext cx="1124512" cy="6807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3097948F-6E2E-4516-AC4D-B5A275E67273}"/>
              </a:ext>
            </a:extLst>
          </p:cNvPr>
          <p:cNvSpPr/>
          <p:nvPr/>
        </p:nvSpPr>
        <p:spPr>
          <a:xfrm>
            <a:off x="3449696" y="3726407"/>
            <a:ext cx="1656000" cy="1656000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423C942-37F3-439A-8964-F13B406D2C25}"/>
              </a:ext>
            </a:extLst>
          </p:cNvPr>
          <p:cNvCxnSpPr>
            <a:cxnSpLocks/>
            <a:stCxn id="19" idx="3"/>
            <a:endCxn id="20" idx="7"/>
          </p:cNvCxnSpPr>
          <p:nvPr/>
        </p:nvCxnSpPr>
        <p:spPr>
          <a:xfrm flipH="1">
            <a:off x="4791488" y="3036468"/>
            <a:ext cx="1510912" cy="77893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004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3359696" y="453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B750CF-B724-4D27-8F32-274BC14EC5E3}"/>
              </a:ext>
            </a:extLst>
          </p:cNvPr>
          <p:cNvCxnSpPr>
            <a:cxnSpLocks/>
            <a:stCxn id="12" idx="2"/>
            <a:endCxn id="11" idx="5"/>
          </p:cNvCxnSpPr>
          <p:nvPr/>
        </p:nvCxnSpPr>
        <p:spPr>
          <a:xfrm flipH="1" flipV="1">
            <a:off x="3513336" y="4687026"/>
            <a:ext cx="1214512" cy="49839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6933625-C92D-4647-BB19-B5ABE15CE7D7}"/>
              </a:ext>
            </a:extLst>
          </p:cNvPr>
          <p:cNvSpPr/>
          <p:nvPr/>
        </p:nvSpPr>
        <p:spPr>
          <a:xfrm>
            <a:off x="4637848" y="378904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B2A4192-A52C-4AE8-BF78-AAEB832E8EFB}"/>
              </a:ext>
            </a:extLst>
          </p:cNvPr>
          <p:cNvCxnSpPr>
            <a:cxnSpLocks/>
            <a:stCxn id="12" idx="0"/>
            <a:endCxn id="20" idx="4"/>
          </p:cNvCxnSpPr>
          <p:nvPr/>
        </p:nvCxnSpPr>
        <p:spPr>
          <a:xfrm flipH="1" flipV="1">
            <a:off x="4727848" y="3969040"/>
            <a:ext cx="90000" cy="112638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1411DB-0E4A-4F38-8979-C931D45912B5}"/>
              </a:ext>
            </a:extLst>
          </p:cNvPr>
          <p:cNvCxnSpPr>
            <a:cxnSpLocks/>
            <a:stCxn id="11" idx="7"/>
            <a:endCxn id="20" idx="2"/>
          </p:cNvCxnSpPr>
          <p:nvPr/>
        </p:nvCxnSpPr>
        <p:spPr>
          <a:xfrm flipV="1">
            <a:off x="3513336" y="3879040"/>
            <a:ext cx="1124512" cy="6807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3097948F-6E2E-4516-AC4D-B5A275E67273}"/>
              </a:ext>
            </a:extLst>
          </p:cNvPr>
          <p:cNvSpPr/>
          <p:nvPr/>
        </p:nvSpPr>
        <p:spPr>
          <a:xfrm>
            <a:off x="3449696" y="3726407"/>
            <a:ext cx="1656000" cy="1656000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423C942-37F3-439A-8964-F13B406D2C25}"/>
              </a:ext>
            </a:extLst>
          </p:cNvPr>
          <p:cNvCxnSpPr>
            <a:cxnSpLocks/>
            <a:stCxn id="10" idx="2"/>
            <a:endCxn id="20" idx="6"/>
          </p:cNvCxnSpPr>
          <p:nvPr/>
        </p:nvCxnSpPr>
        <p:spPr>
          <a:xfrm flipH="1">
            <a:off x="4817848" y="3352315"/>
            <a:ext cx="3664144" cy="52672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034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Существование висящей вершины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C66132C-7F07-4ED9-B243-050445088D9A}"/>
              </a:ext>
            </a:extLst>
          </p:cNvPr>
          <p:cNvSpPr/>
          <p:nvPr/>
        </p:nvSpPr>
        <p:spPr>
          <a:xfrm>
            <a:off x="8791574" y="2124075"/>
            <a:ext cx="332471" cy="3161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3B29901-D5B2-420D-96FA-1889F4F1E8AF}"/>
              </a:ext>
            </a:extLst>
          </p:cNvPr>
          <p:cNvSpPr/>
          <p:nvPr/>
        </p:nvSpPr>
        <p:spPr>
          <a:xfrm>
            <a:off x="688159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9AFC3B9-50D9-4D68-AF75-375BFA0607FF}"/>
              </a:ext>
            </a:extLst>
          </p:cNvPr>
          <p:cNvSpPr/>
          <p:nvPr/>
        </p:nvSpPr>
        <p:spPr>
          <a:xfrm>
            <a:off x="10018946" y="3045531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7898F59-9ACA-4AC8-931D-50ADDFC61504}"/>
              </a:ext>
            </a:extLst>
          </p:cNvPr>
          <p:cNvSpPr/>
          <p:nvPr/>
        </p:nvSpPr>
        <p:spPr>
          <a:xfrm>
            <a:off x="7509066" y="3049434"/>
            <a:ext cx="360040" cy="3561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79E639F-61E6-4A2A-8F66-D5B9BB111B33}"/>
              </a:ext>
            </a:extLst>
          </p:cNvPr>
          <p:cNvSpPr/>
          <p:nvPr/>
        </p:nvSpPr>
        <p:spPr>
          <a:xfrm>
            <a:off x="939147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49827BAD-0D62-4B58-AFAC-472E51D02F38}"/>
              </a:ext>
            </a:extLst>
          </p:cNvPr>
          <p:cNvSpPr/>
          <p:nvPr/>
        </p:nvSpPr>
        <p:spPr>
          <a:xfrm>
            <a:off x="8136536" y="4024749"/>
            <a:ext cx="360040" cy="35010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B630E41-134F-4302-9CAC-252767E132A3}"/>
              </a:ext>
            </a:extLst>
          </p:cNvPr>
          <p:cNvCxnSpPr>
            <a:cxnSpLocks/>
            <a:stCxn id="4" idx="2"/>
            <a:endCxn id="8" idx="7"/>
          </p:cNvCxnSpPr>
          <p:nvPr/>
        </p:nvCxnSpPr>
        <p:spPr>
          <a:xfrm flipH="1">
            <a:off x="7816379" y="2282134"/>
            <a:ext cx="975195" cy="8194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11AAB37-6116-47AE-A8B1-7FEB26E5F32C}"/>
              </a:ext>
            </a:extLst>
          </p:cNvPr>
          <p:cNvCxnSpPr>
            <a:stCxn id="8" idx="3"/>
            <a:endCxn id="6" idx="0"/>
          </p:cNvCxnSpPr>
          <p:nvPr/>
        </p:nvCxnSpPr>
        <p:spPr>
          <a:xfrm flipH="1">
            <a:off x="7061616" y="3353416"/>
            <a:ext cx="500177" cy="661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C4060CE-35A3-4EDF-8066-2A60F03555F7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>
            <a:off x="9124045" y="2282134"/>
            <a:ext cx="947628" cy="8161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48BFB489-A259-4B30-8409-39DE13F5F3D5}"/>
              </a:ext>
            </a:extLst>
          </p:cNvPr>
          <p:cNvSpPr/>
          <p:nvPr/>
        </p:nvSpPr>
        <p:spPr>
          <a:xfrm>
            <a:off x="625412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2AFBE13-A884-45ED-97DA-4106229B230F}"/>
              </a:ext>
            </a:extLst>
          </p:cNvPr>
          <p:cNvSpPr/>
          <p:nvPr/>
        </p:nvSpPr>
        <p:spPr>
          <a:xfrm>
            <a:off x="750906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4ABD9BF-1524-4CE8-9D73-97552E5A4935}"/>
              </a:ext>
            </a:extLst>
          </p:cNvPr>
          <p:cNvSpPr/>
          <p:nvPr/>
        </p:nvSpPr>
        <p:spPr>
          <a:xfrm>
            <a:off x="10646418" y="4014852"/>
            <a:ext cx="360040" cy="36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A2C5018-749B-4CDA-877B-17B5847D76C9}"/>
              </a:ext>
            </a:extLst>
          </p:cNvPr>
          <p:cNvCxnSpPr>
            <a:stCxn id="14" idx="0"/>
            <a:endCxn id="6" idx="3"/>
          </p:cNvCxnSpPr>
          <p:nvPr/>
        </p:nvCxnSpPr>
        <p:spPr>
          <a:xfrm flipV="1">
            <a:off x="6434146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E1F7CD5-29C8-48BF-9BDE-D953E887C497}"/>
              </a:ext>
            </a:extLst>
          </p:cNvPr>
          <p:cNvCxnSpPr>
            <a:stCxn id="7" idx="5"/>
            <a:endCxn id="16" idx="0"/>
          </p:cNvCxnSpPr>
          <p:nvPr/>
        </p:nvCxnSpPr>
        <p:spPr>
          <a:xfrm>
            <a:off x="10326259" y="3352844"/>
            <a:ext cx="500179" cy="6620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D65DBCA-DCFD-42C7-BAD8-0E0BB06C815C}"/>
              </a:ext>
            </a:extLst>
          </p:cNvPr>
          <p:cNvCxnSpPr>
            <a:stCxn id="8" idx="5"/>
            <a:endCxn id="10" idx="0"/>
          </p:cNvCxnSpPr>
          <p:nvPr/>
        </p:nvCxnSpPr>
        <p:spPr>
          <a:xfrm>
            <a:off x="7816379" y="3353416"/>
            <a:ext cx="500177" cy="6713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4D0ABFA-4F54-4105-B2CC-2F6466D984B7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H="1">
            <a:off x="9571496" y="3352844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D77402A-1C55-438E-BD18-0A9BF4919F3B}"/>
              </a:ext>
            </a:extLst>
          </p:cNvPr>
          <p:cNvCxnSpPr>
            <a:stCxn id="15" idx="0"/>
            <a:endCxn id="6" idx="5"/>
          </p:cNvCxnSpPr>
          <p:nvPr/>
        </p:nvCxnSpPr>
        <p:spPr>
          <a:xfrm flipH="1" flipV="1">
            <a:off x="7188909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9610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3359696" y="453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B750CF-B724-4D27-8F32-274BC14EC5E3}"/>
              </a:ext>
            </a:extLst>
          </p:cNvPr>
          <p:cNvCxnSpPr>
            <a:cxnSpLocks/>
            <a:stCxn id="12" idx="2"/>
            <a:endCxn id="11" idx="5"/>
          </p:cNvCxnSpPr>
          <p:nvPr/>
        </p:nvCxnSpPr>
        <p:spPr>
          <a:xfrm flipH="1" flipV="1">
            <a:off x="3513336" y="4687026"/>
            <a:ext cx="1214512" cy="49839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6933625-C92D-4647-BB19-B5ABE15CE7D7}"/>
              </a:ext>
            </a:extLst>
          </p:cNvPr>
          <p:cNvSpPr/>
          <p:nvPr/>
        </p:nvSpPr>
        <p:spPr>
          <a:xfrm>
            <a:off x="4637848" y="378904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B2A4192-A52C-4AE8-BF78-AAEB832E8EFB}"/>
              </a:ext>
            </a:extLst>
          </p:cNvPr>
          <p:cNvCxnSpPr>
            <a:cxnSpLocks/>
            <a:stCxn id="12" idx="0"/>
            <a:endCxn id="20" idx="4"/>
          </p:cNvCxnSpPr>
          <p:nvPr/>
        </p:nvCxnSpPr>
        <p:spPr>
          <a:xfrm flipH="1" flipV="1">
            <a:off x="4727848" y="3969040"/>
            <a:ext cx="90000" cy="112638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1411DB-0E4A-4F38-8979-C931D45912B5}"/>
              </a:ext>
            </a:extLst>
          </p:cNvPr>
          <p:cNvCxnSpPr>
            <a:cxnSpLocks/>
            <a:stCxn id="11" idx="7"/>
            <a:endCxn id="20" idx="2"/>
          </p:cNvCxnSpPr>
          <p:nvPr/>
        </p:nvCxnSpPr>
        <p:spPr>
          <a:xfrm flipV="1">
            <a:off x="3513336" y="3879040"/>
            <a:ext cx="1124512" cy="6807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3097948F-6E2E-4516-AC4D-B5A275E67273}"/>
              </a:ext>
            </a:extLst>
          </p:cNvPr>
          <p:cNvSpPr/>
          <p:nvPr/>
        </p:nvSpPr>
        <p:spPr>
          <a:xfrm>
            <a:off x="3449696" y="3726407"/>
            <a:ext cx="1656000" cy="1656000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1423C942-37F3-439A-8964-F13B406D2C25}"/>
              </a:ext>
            </a:extLst>
          </p:cNvPr>
          <p:cNvCxnSpPr>
            <a:cxnSpLocks/>
            <a:stCxn id="13" idx="2"/>
            <a:endCxn id="20" idx="6"/>
          </p:cNvCxnSpPr>
          <p:nvPr/>
        </p:nvCxnSpPr>
        <p:spPr>
          <a:xfrm flipH="1" flipV="1">
            <a:off x="4817848" y="3879040"/>
            <a:ext cx="3227480" cy="56434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932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3359696" y="453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B750CF-B724-4D27-8F32-274BC14EC5E3}"/>
              </a:ext>
            </a:extLst>
          </p:cNvPr>
          <p:cNvCxnSpPr>
            <a:cxnSpLocks/>
            <a:stCxn id="12" idx="2"/>
            <a:endCxn id="11" idx="5"/>
          </p:cNvCxnSpPr>
          <p:nvPr/>
        </p:nvCxnSpPr>
        <p:spPr>
          <a:xfrm flipH="1" flipV="1">
            <a:off x="3513336" y="4687026"/>
            <a:ext cx="1214512" cy="49839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6933625-C92D-4647-BB19-B5ABE15CE7D7}"/>
              </a:ext>
            </a:extLst>
          </p:cNvPr>
          <p:cNvSpPr/>
          <p:nvPr/>
        </p:nvSpPr>
        <p:spPr>
          <a:xfrm>
            <a:off x="3423336" y="57934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B2A4192-A52C-4AE8-BF78-AAEB832E8EFB}"/>
              </a:ext>
            </a:extLst>
          </p:cNvPr>
          <p:cNvCxnSpPr>
            <a:cxnSpLocks/>
            <a:stCxn id="12" idx="3"/>
            <a:endCxn id="20" idx="6"/>
          </p:cNvCxnSpPr>
          <p:nvPr/>
        </p:nvCxnSpPr>
        <p:spPr>
          <a:xfrm flipH="1">
            <a:off x="3603336" y="5249064"/>
            <a:ext cx="1150872" cy="63440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1411DB-0E4A-4F38-8979-C931D45912B5}"/>
              </a:ext>
            </a:extLst>
          </p:cNvPr>
          <p:cNvCxnSpPr>
            <a:cxnSpLocks/>
            <a:stCxn id="11" idx="4"/>
            <a:endCxn id="20" idx="1"/>
          </p:cNvCxnSpPr>
          <p:nvPr/>
        </p:nvCxnSpPr>
        <p:spPr>
          <a:xfrm>
            <a:off x="3449696" y="4713386"/>
            <a:ext cx="0" cy="11064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895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3359696" y="453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B750CF-B724-4D27-8F32-274BC14EC5E3}"/>
              </a:ext>
            </a:extLst>
          </p:cNvPr>
          <p:cNvCxnSpPr>
            <a:cxnSpLocks/>
            <a:stCxn id="12" idx="2"/>
            <a:endCxn id="11" idx="5"/>
          </p:cNvCxnSpPr>
          <p:nvPr/>
        </p:nvCxnSpPr>
        <p:spPr>
          <a:xfrm flipH="1" flipV="1">
            <a:off x="3513336" y="4687026"/>
            <a:ext cx="1214512" cy="49839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6933625-C92D-4647-BB19-B5ABE15CE7D7}"/>
              </a:ext>
            </a:extLst>
          </p:cNvPr>
          <p:cNvSpPr/>
          <p:nvPr/>
        </p:nvSpPr>
        <p:spPr>
          <a:xfrm>
            <a:off x="3423336" y="57934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B2A4192-A52C-4AE8-BF78-AAEB832E8EFB}"/>
              </a:ext>
            </a:extLst>
          </p:cNvPr>
          <p:cNvCxnSpPr>
            <a:cxnSpLocks/>
            <a:stCxn id="12" idx="3"/>
            <a:endCxn id="20" idx="6"/>
          </p:cNvCxnSpPr>
          <p:nvPr/>
        </p:nvCxnSpPr>
        <p:spPr>
          <a:xfrm flipH="1">
            <a:off x="3603336" y="5249064"/>
            <a:ext cx="1150872" cy="63440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1411DB-0E4A-4F38-8979-C931D45912B5}"/>
              </a:ext>
            </a:extLst>
          </p:cNvPr>
          <p:cNvCxnSpPr>
            <a:cxnSpLocks/>
            <a:stCxn id="11" idx="4"/>
            <a:endCxn id="20" idx="1"/>
          </p:cNvCxnSpPr>
          <p:nvPr/>
        </p:nvCxnSpPr>
        <p:spPr>
          <a:xfrm>
            <a:off x="3449696" y="4713386"/>
            <a:ext cx="0" cy="11064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>
            <a:extLst>
              <a:ext uri="{FF2B5EF4-FFF2-40B4-BE49-F238E27FC236}">
                <a16:creationId xmlns:a16="http://schemas.microsoft.com/office/drawing/2014/main" id="{1D34AAC2-18FD-430D-B8C2-D2EAA9FFF84E}"/>
              </a:ext>
            </a:extLst>
          </p:cNvPr>
          <p:cNvSpPr/>
          <p:nvPr/>
        </p:nvSpPr>
        <p:spPr>
          <a:xfrm>
            <a:off x="3175028" y="4403797"/>
            <a:ext cx="1656000" cy="1656000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0149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3359696" y="453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B750CF-B724-4D27-8F32-274BC14EC5E3}"/>
              </a:ext>
            </a:extLst>
          </p:cNvPr>
          <p:cNvCxnSpPr>
            <a:cxnSpLocks/>
            <a:stCxn id="12" idx="2"/>
            <a:endCxn id="11" idx="5"/>
          </p:cNvCxnSpPr>
          <p:nvPr/>
        </p:nvCxnSpPr>
        <p:spPr>
          <a:xfrm flipH="1" flipV="1">
            <a:off x="3513336" y="4687026"/>
            <a:ext cx="1214512" cy="49839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6933625-C92D-4647-BB19-B5ABE15CE7D7}"/>
              </a:ext>
            </a:extLst>
          </p:cNvPr>
          <p:cNvSpPr/>
          <p:nvPr/>
        </p:nvSpPr>
        <p:spPr>
          <a:xfrm>
            <a:off x="3423336" y="57934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B2A4192-A52C-4AE8-BF78-AAEB832E8EFB}"/>
              </a:ext>
            </a:extLst>
          </p:cNvPr>
          <p:cNvCxnSpPr>
            <a:cxnSpLocks/>
            <a:stCxn id="12" idx="3"/>
            <a:endCxn id="20" idx="6"/>
          </p:cNvCxnSpPr>
          <p:nvPr/>
        </p:nvCxnSpPr>
        <p:spPr>
          <a:xfrm flipH="1">
            <a:off x="3603336" y="5249064"/>
            <a:ext cx="1150872" cy="63440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1411DB-0E4A-4F38-8979-C931D45912B5}"/>
              </a:ext>
            </a:extLst>
          </p:cNvPr>
          <p:cNvCxnSpPr>
            <a:cxnSpLocks/>
            <a:stCxn id="11" idx="4"/>
            <a:endCxn id="20" idx="1"/>
          </p:cNvCxnSpPr>
          <p:nvPr/>
        </p:nvCxnSpPr>
        <p:spPr>
          <a:xfrm>
            <a:off x="3449696" y="4713386"/>
            <a:ext cx="0" cy="11064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>
            <a:extLst>
              <a:ext uri="{FF2B5EF4-FFF2-40B4-BE49-F238E27FC236}">
                <a16:creationId xmlns:a16="http://schemas.microsoft.com/office/drawing/2014/main" id="{1D34AAC2-18FD-430D-B8C2-D2EAA9FFF84E}"/>
              </a:ext>
            </a:extLst>
          </p:cNvPr>
          <p:cNvSpPr/>
          <p:nvPr/>
        </p:nvSpPr>
        <p:spPr>
          <a:xfrm>
            <a:off x="3175028" y="4403797"/>
            <a:ext cx="1656000" cy="1656000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1B9A8C1-FF3B-40EF-92C7-D62A4959E63B}"/>
              </a:ext>
            </a:extLst>
          </p:cNvPr>
          <p:cNvCxnSpPr>
            <a:cxnSpLocks/>
            <a:stCxn id="19" idx="3"/>
            <a:endCxn id="20" idx="7"/>
          </p:cNvCxnSpPr>
          <p:nvPr/>
        </p:nvCxnSpPr>
        <p:spPr>
          <a:xfrm flipH="1">
            <a:off x="3576976" y="3036468"/>
            <a:ext cx="2725424" cy="278336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357E0A10-4F63-4033-B38A-58FAE199704E}"/>
              </a:ext>
            </a:extLst>
          </p:cNvPr>
          <p:cNvSpPr/>
          <p:nvPr/>
        </p:nvSpPr>
        <p:spPr>
          <a:xfrm>
            <a:off x="4553256" y="4623849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35486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вал 25">
            <a:extLst>
              <a:ext uri="{FF2B5EF4-FFF2-40B4-BE49-F238E27FC236}">
                <a16:creationId xmlns:a16="http://schemas.microsoft.com/office/drawing/2014/main" id="{357E0A10-4F63-4033-B38A-58FAE199704E}"/>
              </a:ext>
            </a:extLst>
          </p:cNvPr>
          <p:cNvSpPr/>
          <p:nvPr/>
        </p:nvSpPr>
        <p:spPr>
          <a:xfrm>
            <a:off x="4553256" y="4623849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231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3359696" y="453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B750CF-B724-4D27-8F32-274BC14EC5E3}"/>
              </a:ext>
            </a:extLst>
          </p:cNvPr>
          <p:cNvCxnSpPr>
            <a:cxnSpLocks/>
            <a:stCxn id="12" idx="2"/>
            <a:endCxn id="11" idx="5"/>
          </p:cNvCxnSpPr>
          <p:nvPr/>
        </p:nvCxnSpPr>
        <p:spPr>
          <a:xfrm flipH="1" flipV="1">
            <a:off x="3513336" y="4687026"/>
            <a:ext cx="1214512" cy="49839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6933625-C92D-4647-BB19-B5ABE15CE7D7}"/>
              </a:ext>
            </a:extLst>
          </p:cNvPr>
          <p:cNvSpPr/>
          <p:nvPr/>
        </p:nvSpPr>
        <p:spPr>
          <a:xfrm>
            <a:off x="3423336" y="57934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B2A4192-A52C-4AE8-BF78-AAEB832E8EFB}"/>
              </a:ext>
            </a:extLst>
          </p:cNvPr>
          <p:cNvCxnSpPr>
            <a:cxnSpLocks/>
            <a:stCxn id="12" idx="3"/>
            <a:endCxn id="20" idx="6"/>
          </p:cNvCxnSpPr>
          <p:nvPr/>
        </p:nvCxnSpPr>
        <p:spPr>
          <a:xfrm flipH="1">
            <a:off x="3603336" y="5249064"/>
            <a:ext cx="1150872" cy="63440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1411DB-0E4A-4F38-8979-C931D45912B5}"/>
              </a:ext>
            </a:extLst>
          </p:cNvPr>
          <p:cNvCxnSpPr>
            <a:cxnSpLocks/>
            <a:stCxn id="11" idx="4"/>
            <a:endCxn id="20" idx="1"/>
          </p:cNvCxnSpPr>
          <p:nvPr/>
        </p:nvCxnSpPr>
        <p:spPr>
          <a:xfrm>
            <a:off x="3449696" y="4713386"/>
            <a:ext cx="0" cy="11064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>
            <a:extLst>
              <a:ext uri="{FF2B5EF4-FFF2-40B4-BE49-F238E27FC236}">
                <a16:creationId xmlns:a16="http://schemas.microsoft.com/office/drawing/2014/main" id="{1D34AAC2-18FD-430D-B8C2-D2EAA9FFF84E}"/>
              </a:ext>
            </a:extLst>
          </p:cNvPr>
          <p:cNvSpPr/>
          <p:nvPr/>
        </p:nvSpPr>
        <p:spPr>
          <a:xfrm>
            <a:off x="3175028" y="4403797"/>
            <a:ext cx="1656000" cy="1656000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1B9A8C1-FF3B-40EF-92C7-D62A4959E63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3539696" y="3415955"/>
            <a:ext cx="4968656" cy="246751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357E0A10-4F63-4033-B38A-58FAE199704E}"/>
              </a:ext>
            </a:extLst>
          </p:cNvPr>
          <p:cNvSpPr/>
          <p:nvPr/>
        </p:nvSpPr>
        <p:spPr>
          <a:xfrm>
            <a:off x="4741027" y="5168135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9070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вал 25">
            <a:extLst>
              <a:ext uri="{FF2B5EF4-FFF2-40B4-BE49-F238E27FC236}">
                <a16:creationId xmlns:a16="http://schemas.microsoft.com/office/drawing/2014/main" id="{357E0A10-4F63-4033-B38A-58FAE199704E}"/>
              </a:ext>
            </a:extLst>
          </p:cNvPr>
          <p:cNvSpPr/>
          <p:nvPr/>
        </p:nvSpPr>
        <p:spPr>
          <a:xfrm>
            <a:off x="4741027" y="5168135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6040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3359696" y="453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4727848" y="5095424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988" y="4010166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848" y="507762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8AB750CF-B724-4D27-8F32-274BC14EC5E3}"/>
              </a:ext>
            </a:extLst>
          </p:cNvPr>
          <p:cNvCxnSpPr>
            <a:cxnSpLocks/>
            <a:stCxn id="12" idx="2"/>
            <a:endCxn id="11" idx="5"/>
          </p:cNvCxnSpPr>
          <p:nvPr/>
        </p:nvCxnSpPr>
        <p:spPr>
          <a:xfrm flipH="1" flipV="1">
            <a:off x="3513336" y="4687026"/>
            <a:ext cx="1214512" cy="49839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66933625-C92D-4647-BB19-B5ABE15CE7D7}"/>
              </a:ext>
            </a:extLst>
          </p:cNvPr>
          <p:cNvSpPr/>
          <p:nvPr/>
        </p:nvSpPr>
        <p:spPr>
          <a:xfrm>
            <a:off x="3423336" y="57934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B2A4192-A52C-4AE8-BF78-AAEB832E8EFB}"/>
              </a:ext>
            </a:extLst>
          </p:cNvPr>
          <p:cNvCxnSpPr>
            <a:cxnSpLocks/>
            <a:stCxn id="12" idx="3"/>
            <a:endCxn id="20" idx="6"/>
          </p:cNvCxnSpPr>
          <p:nvPr/>
        </p:nvCxnSpPr>
        <p:spPr>
          <a:xfrm flipH="1">
            <a:off x="3603336" y="5249064"/>
            <a:ext cx="1150872" cy="63440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991411DB-0E4A-4F38-8979-C931D45912B5}"/>
              </a:ext>
            </a:extLst>
          </p:cNvPr>
          <p:cNvCxnSpPr>
            <a:cxnSpLocks/>
            <a:stCxn id="11" idx="4"/>
            <a:endCxn id="20" idx="1"/>
          </p:cNvCxnSpPr>
          <p:nvPr/>
        </p:nvCxnSpPr>
        <p:spPr>
          <a:xfrm>
            <a:off x="3449696" y="4713386"/>
            <a:ext cx="0" cy="11064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Овал 23">
            <a:extLst>
              <a:ext uri="{FF2B5EF4-FFF2-40B4-BE49-F238E27FC236}">
                <a16:creationId xmlns:a16="http://schemas.microsoft.com/office/drawing/2014/main" id="{1D34AAC2-18FD-430D-B8C2-D2EAA9FFF84E}"/>
              </a:ext>
            </a:extLst>
          </p:cNvPr>
          <p:cNvSpPr/>
          <p:nvPr/>
        </p:nvSpPr>
        <p:spPr>
          <a:xfrm>
            <a:off x="3175028" y="4403797"/>
            <a:ext cx="1656000" cy="1656000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1B9A8C1-FF3B-40EF-92C7-D62A4959E63B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3539696" y="4507026"/>
            <a:ext cx="4531992" cy="13764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357E0A10-4F63-4033-B38A-58FAE199704E}"/>
              </a:ext>
            </a:extLst>
          </p:cNvPr>
          <p:cNvSpPr/>
          <p:nvPr/>
        </p:nvSpPr>
        <p:spPr>
          <a:xfrm>
            <a:off x="4682848" y="5386268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1122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8481992" y="3262315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8045328" y="435338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40" y="2420888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2857240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B4DD2172-7467-4E97-B03A-C93A8D4296BF}"/>
              </a:ext>
            </a:extLst>
          </p:cNvPr>
          <p:cNvSpPr/>
          <p:nvPr/>
        </p:nvSpPr>
        <p:spPr>
          <a:xfrm>
            <a:off x="6276040" y="2882828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/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𝐸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EBCDC5-961C-478C-82E0-7824C3F4E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974" y="455440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Овал 25">
            <a:extLst>
              <a:ext uri="{FF2B5EF4-FFF2-40B4-BE49-F238E27FC236}">
                <a16:creationId xmlns:a16="http://schemas.microsoft.com/office/drawing/2014/main" id="{357E0A10-4F63-4033-B38A-58FAE199704E}"/>
              </a:ext>
            </a:extLst>
          </p:cNvPr>
          <p:cNvSpPr/>
          <p:nvPr/>
        </p:nvSpPr>
        <p:spPr>
          <a:xfrm>
            <a:off x="4682848" y="5386268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39687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Попытка найти решение может окончиться неудачей, если на точки Штейнера накладываются противоречащие друг другу ограничения.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stCxn id="13" idx="1"/>
            <a:endCxn id="10" idx="6"/>
          </p:cNvCxnSpPr>
          <p:nvPr/>
        </p:nvCxnSpPr>
        <p:spPr>
          <a:xfrm flipH="1" flipV="1">
            <a:off x="7356121" y="3035813"/>
            <a:ext cx="2672664" cy="11052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/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𝐴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F2E5F-63E7-435C-A21B-A7A4A8F47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361" y="2532877"/>
                <a:ext cx="42070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/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𝐵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B5FC2-84D4-41F2-8A30-71ACAE61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8329" y="2048139"/>
                <a:ext cx="4207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/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𝐶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B12B4C-515A-4AB5-B7A0-4F3716A16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493" y="3934687"/>
                <a:ext cx="4207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482050-7AE2-4760-A69E-347AE25D1119}"/>
                  </a:ext>
                </a:extLst>
              </p:cNvPr>
              <p:cNvSpPr txBox="1"/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𝑃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482050-7AE2-4760-A69E-347AE25D1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482" y="2718953"/>
                <a:ext cx="42070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/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𝐷</m:t>
                      </m:r>
                    </m:oMath>
                  </m:oMathPara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D9F0B0-8AF7-48D5-BE20-77D733A06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2425" y="4103612"/>
                <a:ext cx="42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72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Существование двух висящих вершин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C66132C-7F07-4ED9-B243-050445088D9A}"/>
              </a:ext>
            </a:extLst>
          </p:cNvPr>
          <p:cNvSpPr/>
          <p:nvPr/>
        </p:nvSpPr>
        <p:spPr>
          <a:xfrm>
            <a:off x="8791574" y="2124075"/>
            <a:ext cx="332471" cy="3161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3B29901-D5B2-420D-96FA-1889F4F1E8AF}"/>
              </a:ext>
            </a:extLst>
          </p:cNvPr>
          <p:cNvSpPr/>
          <p:nvPr/>
        </p:nvSpPr>
        <p:spPr>
          <a:xfrm>
            <a:off x="688159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9AFC3B9-50D9-4D68-AF75-375BFA0607FF}"/>
              </a:ext>
            </a:extLst>
          </p:cNvPr>
          <p:cNvSpPr/>
          <p:nvPr/>
        </p:nvSpPr>
        <p:spPr>
          <a:xfrm>
            <a:off x="10018946" y="3045531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7898F59-9ACA-4AC8-931D-50ADDFC61504}"/>
              </a:ext>
            </a:extLst>
          </p:cNvPr>
          <p:cNvSpPr/>
          <p:nvPr/>
        </p:nvSpPr>
        <p:spPr>
          <a:xfrm>
            <a:off x="7509066" y="3049434"/>
            <a:ext cx="360040" cy="3561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79E639F-61E6-4A2A-8F66-D5B9BB111B33}"/>
              </a:ext>
            </a:extLst>
          </p:cNvPr>
          <p:cNvSpPr/>
          <p:nvPr/>
        </p:nvSpPr>
        <p:spPr>
          <a:xfrm>
            <a:off x="939147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49827BAD-0D62-4B58-AFAC-472E51D02F38}"/>
              </a:ext>
            </a:extLst>
          </p:cNvPr>
          <p:cNvSpPr/>
          <p:nvPr/>
        </p:nvSpPr>
        <p:spPr>
          <a:xfrm>
            <a:off x="8136536" y="4024749"/>
            <a:ext cx="360040" cy="35010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B630E41-134F-4302-9CAC-252767E132A3}"/>
              </a:ext>
            </a:extLst>
          </p:cNvPr>
          <p:cNvCxnSpPr>
            <a:cxnSpLocks/>
            <a:stCxn id="4" idx="2"/>
            <a:endCxn id="8" idx="7"/>
          </p:cNvCxnSpPr>
          <p:nvPr/>
        </p:nvCxnSpPr>
        <p:spPr>
          <a:xfrm flipH="1">
            <a:off x="7816379" y="2282134"/>
            <a:ext cx="975195" cy="8194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11AAB37-6116-47AE-A8B1-7FEB26E5F32C}"/>
              </a:ext>
            </a:extLst>
          </p:cNvPr>
          <p:cNvCxnSpPr>
            <a:stCxn id="8" idx="3"/>
            <a:endCxn id="6" idx="0"/>
          </p:cNvCxnSpPr>
          <p:nvPr/>
        </p:nvCxnSpPr>
        <p:spPr>
          <a:xfrm flipH="1">
            <a:off x="7061616" y="3353416"/>
            <a:ext cx="500177" cy="661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C4060CE-35A3-4EDF-8066-2A60F03555F7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>
            <a:off x="9124045" y="2282134"/>
            <a:ext cx="947628" cy="8161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48BFB489-A259-4B30-8409-39DE13F5F3D5}"/>
              </a:ext>
            </a:extLst>
          </p:cNvPr>
          <p:cNvSpPr/>
          <p:nvPr/>
        </p:nvSpPr>
        <p:spPr>
          <a:xfrm>
            <a:off x="625412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2AFBE13-A884-45ED-97DA-4106229B230F}"/>
              </a:ext>
            </a:extLst>
          </p:cNvPr>
          <p:cNvSpPr/>
          <p:nvPr/>
        </p:nvSpPr>
        <p:spPr>
          <a:xfrm>
            <a:off x="750906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4ABD9BF-1524-4CE8-9D73-97552E5A4935}"/>
              </a:ext>
            </a:extLst>
          </p:cNvPr>
          <p:cNvSpPr/>
          <p:nvPr/>
        </p:nvSpPr>
        <p:spPr>
          <a:xfrm>
            <a:off x="10646418" y="4014852"/>
            <a:ext cx="360040" cy="36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A2C5018-749B-4CDA-877B-17B5847D76C9}"/>
              </a:ext>
            </a:extLst>
          </p:cNvPr>
          <p:cNvCxnSpPr>
            <a:stCxn id="14" idx="0"/>
            <a:endCxn id="6" idx="3"/>
          </p:cNvCxnSpPr>
          <p:nvPr/>
        </p:nvCxnSpPr>
        <p:spPr>
          <a:xfrm flipV="1">
            <a:off x="6434146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E1F7CD5-29C8-48BF-9BDE-D953E887C497}"/>
              </a:ext>
            </a:extLst>
          </p:cNvPr>
          <p:cNvCxnSpPr>
            <a:stCxn id="7" idx="5"/>
            <a:endCxn id="16" idx="0"/>
          </p:cNvCxnSpPr>
          <p:nvPr/>
        </p:nvCxnSpPr>
        <p:spPr>
          <a:xfrm>
            <a:off x="10326259" y="3352844"/>
            <a:ext cx="500179" cy="6620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D65DBCA-DCFD-42C7-BAD8-0E0BB06C815C}"/>
              </a:ext>
            </a:extLst>
          </p:cNvPr>
          <p:cNvCxnSpPr>
            <a:stCxn id="8" idx="5"/>
            <a:endCxn id="10" idx="0"/>
          </p:cNvCxnSpPr>
          <p:nvPr/>
        </p:nvCxnSpPr>
        <p:spPr>
          <a:xfrm>
            <a:off x="7816379" y="3353416"/>
            <a:ext cx="500177" cy="6713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4D0ABFA-4F54-4105-B2CC-2F6466D984B7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H="1">
            <a:off x="9571496" y="3352844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D77402A-1C55-438E-BD18-0A9BF4919F3B}"/>
              </a:ext>
            </a:extLst>
          </p:cNvPr>
          <p:cNvCxnSpPr>
            <a:stCxn id="15" idx="0"/>
            <a:endCxn id="6" idx="5"/>
          </p:cNvCxnSpPr>
          <p:nvPr/>
        </p:nvCxnSpPr>
        <p:spPr>
          <a:xfrm flipH="1" flipV="1">
            <a:off x="7188909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996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Кокейна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Рассматривается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 геометрия задачи,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возможные конфигурации соединений: какие точки соединены друг с другом,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не действительное расположение точек Штейнера.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5417E8-3F68-42E3-9B50-C15715DE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064081"/>
            <a:ext cx="4478886" cy="3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52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Кокейна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Кокейна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основан на исключении, возможных сетей за счет прекращения тех ветвей вычисления, которые заведомо ведут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 удлинению сети.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5417E8-3F68-42E3-9B50-C15715DE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064081"/>
            <a:ext cx="4478886" cy="3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97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Кокейна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Рассматривается порядок, в котором кольцо,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натянутое вокруг заданного множества точек, касается их (выпуклая оболочка).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5417E8-3F68-42E3-9B50-C15715DE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064081"/>
            <a:ext cx="4478886" cy="3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581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Кокейна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Обход по замкнутому пути вдоль возможной сети.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случае несовпадения двух порядков обхода сеть исключается.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5417E8-3F68-42E3-9B50-C15715DE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064081"/>
            <a:ext cx="4478886" cy="3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281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Кокейна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Обход по замкнутому пути вдоль возможной сети.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случае несовпадения двух порядков обхода сеть исключается.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5417E8-3F68-42E3-9B50-C15715DE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064081"/>
            <a:ext cx="4478886" cy="3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922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Штейнера. Замечания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8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Гилберт и Поллак высказали предположение о том,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что отношение длины кратчайшего дерева Штейнера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 длине минимального остовного дерева равно, самое меньшее,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e>
                    </m:rad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/2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т.е. дерево Штейнера не более чем</a:t>
                </a:r>
                <a:b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13.4% короче минимального остовного дерева.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87293"/>
              </a:xfrm>
              <a:prstGeom prst="rect">
                <a:avLst/>
              </a:prstGeom>
              <a:blipFill>
                <a:blip r:embed="rId2"/>
                <a:stretch>
                  <a:fillRect l="-1290" t="-2660" b="-61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3896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Штейнера. Замечания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Чанг и Грэм предположили, что дерево Штейнера короче минимального остовного дерева не более чем на 17.6%.</a:t>
            </a:r>
          </a:p>
        </p:txBody>
      </p:sp>
    </p:spTree>
    <p:extLst>
      <p:ext uri="{BB962C8B-B14F-4D97-AF65-F5344CB8AC3E}">
        <p14:creationId xmlns:p14="http://schemas.microsoft.com/office/powerpoint/2010/main" val="4027965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Штейнера. Замечания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Минимальные остовные деревья можно часто укоротить на 3% или 4% путём тщательного выбора дополнительных точек Штейнера и небольшой переделки дерева</a:t>
            </a:r>
          </a:p>
        </p:txBody>
      </p:sp>
    </p:spTree>
    <p:extLst>
      <p:ext uri="{BB962C8B-B14F-4D97-AF65-F5344CB8AC3E}">
        <p14:creationId xmlns:p14="http://schemas.microsoft.com/office/powerpoint/2010/main" val="40926434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 для графов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Дано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Неориентированный взвешенный граф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𝐸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множество вершин-терминалов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⊆</m:t>
                    </m:r>
                    <m:r>
                      <a:rPr lang="en-US" sz="2800" i="1" dirty="0" err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Задача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Найти дерево, покрывающее все терминалы так, чтобы его вес был минимальным.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Будем считать, что веса </a:t>
                </a:r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ребер удовлетворяют неравенству треугольника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Задача Штейнера для графов 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NP-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полная.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2"/>
                <a:stretch>
                  <a:fillRect l="-1290" t="-1961" r="-1167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2099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Точное решение задачи Штейнера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 вершинам-терминалам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⊆</m:t>
                    </m:r>
                    <m:r>
                      <a:rPr lang="en-US" sz="2800" i="1" dirty="0" err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i="1" dirty="0" err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добавляем множество из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𝑉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остальных вершин и находим минимальное остовное дерево.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384995"/>
              </a:xfrm>
              <a:prstGeom prst="rect">
                <a:avLst/>
              </a:prstGeom>
              <a:blipFill>
                <a:blip r:embed="rId2"/>
                <a:stretch>
                  <a:fillRect l="-1290" t="-4405" r="-1474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97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Минимальное остовное дерево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 взвешенный неориентированный граф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𝐸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Остовным деревом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будем называть связный подграф данного связного неориентированного графа, являющийся деревом, в который входят все его вершины.</a:t>
                </a: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blipFill>
                <a:blip r:embed="rId2"/>
                <a:stretch>
                  <a:fillRect l="-1290" t="-27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1114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Приближенный 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Выбирается произвольная вершина из заданного множества вершин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Подграф, состоящий только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 этой вершины, объявляется построенной частью дерева Штейнера.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Выбирается «ближайшая» к построенной части вершина из заданного множества вершин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еще не включенная в построенную часть дерева Штейнера.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2"/>
                <a:stretch>
                  <a:fillRect l="-1536" t="-3529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9562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Приближенный 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Находится простая цепочка, соединяющая выбранную вершину из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с «ближайшей» вершиной из построенной части дерева Штейнера. Ребра и вершины этой цепочки включаются в построенную часть дерева Штейнера. Полученный подграф объявляется построенной частью дерева Штейнера.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Шаг 2 алгоритма повторяется до тех пор, пока все вершины из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не будут включены в построенную часть дерева Штейнера.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970318"/>
              </a:xfrm>
              <a:prstGeom prst="rect">
                <a:avLst/>
              </a:prstGeom>
              <a:blipFill>
                <a:blip r:embed="rId2"/>
                <a:stretch>
                  <a:fillRect l="-1536" t="-2761" r="-1904" b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8327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25538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Приближенный алгоритм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103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73FA2426-8600-4022-875B-0B94AD4749E8}"/>
              </a:ext>
            </a:extLst>
          </p:cNvPr>
          <p:cNvSpPr txBox="1">
            <a:spLocks/>
          </p:cNvSpPr>
          <p:nvPr/>
        </p:nvSpPr>
        <p:spPr>
          <a:xfrm>
            <a:off x="1145967" y="1125538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Приближенный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42611194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3F1F3C65-059C-4BC1-A563-539C2A080080}"/>
              </a:ext>
            </a:extLst>
          </p:cNvPr>
          <p:cNvSpPr txBox="1">
            <a:spLocks/>
          </p:cNvSpPr>
          <p:nvPr/>
        </p:nvSpPr>
        <p:spPr>
          <a:xfrm>
            <a:off x="1145967" y="1125538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Приближенный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8248019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ECAEFDA0-898F-494A-96FA-D3B99E5BB494}"/>
              </a:ext>
            </a:extLst>
          </p:cNvPr>
          <p:cNvSpPr txBox="1">
            <a:spLocks/>
          </p:cNvSpPr>
          <p:nvPr/>
        </p:nvSpPr>
        <p:spPr>
          <a:xfrm>
            <a:off x="1145967" y="1125538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Приближенный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42827776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B4A4B4FF-CAA9-42C3-8529-EC4AA456C315}"/>
              </a:ext>
            </a:extLst>
          </p:cNvPr>
          <p:cNvSpPr txBox="1">
            <a:spLocks/>
          </p:cNvSpPr>
          <p:nvPr/>
        </p:nvSpPr>
        <p:spPr>
          <a:xfrm>
            <a:off x="1145967" y="1125538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Приближенный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19988453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C13E1BC5-EC46-4CA2-BDE7-23A9724D44EE}"/>
              </a:ext>
            </a:extLst>
          </p:cNvPr>
          <p:cNvSpPr txBox="1">
            <a:spLocks/>
          </p:cNvSpPr>
          <p:nvPr/>
        </p:nvSpPr>
        <p:spPr>
          <a:xfrm>
            <a:off x="1145967" y="1125538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Приближенный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3258495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2931BE83-6787-4C2A-B040-4345AB905B05}"/>
              </a:ext>
            </a:extLst>
          </p:cNvPr>
          <p:cNvSpPr txBox="1">
            <a:spLocks/>
          </p:cNvSpPr>
          <p:nvPr/>
        </p:nvSpPr>
        <p:spPr>
          <a:xfrm>
            <a:off x="1145967" y="1125538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Приближенный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39401639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A5C67A54-C5E4-4AED-923F-FC7C5D31EEAE}"/>
              </a:ext>
            </a:extLst>
          </p:cNvPr>
          <p:cNvSpPr txBox="1">
            <a:spLocks/>
          </p:cNvSpPr>
          <p:nvPr/>
        </p:nvSpPr>
        <p:spPr>
          <a:xfrm>
            <a:off x="1145967" y="1125538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Приближенный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2121880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B02A613E-02D3-4191-ACCC-97EAB3767AB7}"/>
  <p:tag name="ISPRING_RESOURCE_FOLDER" val="C:\Users\Alexander.Kozlov.SCHOOL\Google Drive\ИПС\Учебный процесс\Подготовительные курсы\Лекции\Лекция 1. Натуральные числа\Базовый тип данных. Натуральные числа\"/>
  <p:tag name="ISPRING_PRESENTATION_PATH" val="C:\Users\Alexander.Kozlov.SCHOOL\Google Drive\ИПС\Учебный процесс\Подготовительные курсы\Лекции\Лекция 1. Натуральные числа\Базовый тип данных. Натуральные числа.pptx"/>
  <p:tag name="ISPRING_PROJECT_FOLDER_UPDATED" val="1"/>
  <p:tag name="ISPRING_SCREEN_RECS_UPDATED" val="C:\Users\Alexander.Kozlov.SCHOOL\Google Drive\ИПС\Учебный процесс\Подготовительные курсы\Лекции\Лекция 1. Натуральные числа\Базовый тип данных. Натуральные числа\"/>
</p:tagLst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онкие сплошные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TM02900722[[fn=Совет директоров]]</Template>
  <TotalTime>14669</TotalTime>
  <Words>2528</Words>
  <Application>Microsoft Office PowerPoint</Application>
  <PresentationFormat>Широкоэкранный</PresentationFormat>
  <Paragraphs>1016</Paragraphs>
  <Slides>103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103</vt:i4>
      </vt:variant>
    </vt:vector>
  </HeadingPairs>
  <TitlesOfParts>
    <vt:vector size="115" baseType="lpstr">
      <vt:lpstr>Arial</vt:lpstr>
      <vt:lpstr>Calibri</vt:lpstr>
      <vt:lpstr>Calibri Light</vt:lpstr>
      <vt:lpstr>Cambria Math</vt:lpstr>
      <vt:lpstr>Segoe UI</vt:lpstr>
      <vt:lpstr>Segoe UI Black</vt:lpstr>
      <vt:lpstr>Segoe UI Semilight</vt:lpstr>
      <vt:lpstr>Wingdings 2</vt:lpstr>
      <vt:lpstr>HDOfficeLightV0</vt:lpstr>
      <vt:lpstr>1_HDOfficeLightV0</vt:lpstr>
      <vt:lpstr>2_HDOfficeLightV0</vt:lpstr>
      <vt:lpstr>3_HDOfficeLightV0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Krokoz™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Базовый тип данных. Натуральные числа</dc:title>
  <dc:creator>Alexander</dc:creator>
  <cp:lastModifiedBy>Александр Козлов</cp:lastModifiedBy>
  <cp:revision>438</cp:revision>
  <dcterms:created xsi:type="dcterms:W3CDTF">2016-01-11T07:19:05Z</dcterms:created>
  <dcterms:modified xsi:type="dcterms:W3CDTF">2025-04-08T07:21:52Z</dcterms:modified>
</cp:coreProperties>
</file>